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74" r:id="rId3"/>
    <p:sldId id="292" r:id="rId4"/>
    <p:sldId id="266" r:id="rId5"/>
    <p:sldId id="270" r:id="rId6"/>
    <p:sldId id="291" r:id="rId7"/>
    <p:sldId id="298" r:id="rId8"/>
    <p:sldId id="294" r:id="rId9"/>
    <p:sldId id="295" r:id="rId10"/>
    <p:sldId id="296" r:id="rId11"/>
    <p:sldId id="297" r:id="rId12"/>
    <p:sldId id="299" r:id="rId13"/>
    <p:sldId id="30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1F4C17-FC44-4953-AE32-2783BF69BEF5}" type="datetimeFigureOut">
              <a:rPr lang="en-US" smtClean="0"/>
              <a:t>8/26/2015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A83057-4587-4DE1-9B22-85DC544FE205}" type="slidenum">
              <a:rPr lang="en-US" smtClean="0"/>
              <a:t>‹#›</a:t>
            </a:fld>
            <a:endParaRPr lang="en-US"/>
          </a:p>
        </p:txBody>
      </p:sp>
    </p:spTree>
    <p:extLst>
      <p:ext uri="{BB962C8B-B14F-4D97-AF65-F5344CB8AC3E}">
        <p14:creationId xmlns:p14="http://schemas.microsoft.com/office/powerpoint/2010/main" val="3098678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A83057-4587-4DE1-9B22-85DC544FE205}" type="slidenum">
              <a:rPr lang="en-US" smtClean="0"/>
              <a:t>13</a:t>
            </a:fld>
            <a:endParaRPr lang="en-US"/>
          </a:p>
        </p:txBody>
      </p:sp>
    </p:spTree>
    <p:extLst>
      <p:ext uri="{BB962C8B-B14F-4D97-AF65-F5344CB8AC3E}">
        <p14:creationId xmlns:p14="http://schemas.microsoft.com/office/powerpoint/2010/main" val="2928216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748A17-D599-425E-8797-8107BBB16A67}" type="datetime1">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8B84F2-A9F5-4EF2-8139-0EEC1C8BB91B}" type="datetime1">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0AC59D-2FEF-47D6-B93D-A1DAAF74CC0D}" type="datetime1">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0EF578-8E11-41EF-B2E3-570222D14556}" type="datetime1">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EB1C11-45BD-4C1B-B74B-210E81D2D787}" type="datetime1">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F108CB-C396-41F4-BC68-F462B1238A9E}" type="datetime1">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3A5C65-5881-4B56-AD0D-2A8B1D26C5E0}" type="datetime1">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6D1B4B-163D-40AA-AA54-B8BCE696BC03}" type="datetime1">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F9DE2-1B15-4C41-B726-EB0D18697BCA}" type="datetime1">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37CECE-3C20-48F4-9409-1B33EED78727}" type="datetime1">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15149A-8C12-4C7A-A45D-5318BB66B3F6}" type="datetime1">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E2C3B5-4B70-4B7A-A30B-8263900C3CCE}" type="datetime1">
              <a:rPr lang="en-US" smtClean="0"/>
              <a:t>8/31/2015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Scan of GEMs with FIT 10cm radial zigzag readout boards at BNL</a:t>
            </a:r>
            <a:endParaRPr lang="en-US" dirty="0"/>
          </a:p>
        </p:txBody>
      </p:sp>
      <p:sp>
        <p:nvSpPr>
          <p:cNvPr id="3" name="Subtitle 2"/>
          <p:cNvSpPr>
            <a:spLocks noGrp="1"/>
          </p:cNvSpPr>
          <p:nvPr>
            <p:ph type="subTitle" idx="1"/>
          </p:nvPr>
        </p:nvSpPr>
        <p:spPr/>
        <p:txBody>
          <a:bodyPr/>
          <a:lstStyle/>
          <a:p>
            <a:r>
              <a:rPr lang="en-US" dirty="0" smtClean="0"/>
              <a:t>Aiwu Zhang</a:t>
            </a:r>
          </a:p>
          <a:p>
            <a:r>
              <a:rPr lang="en-US" dirty="0" smtClean="0"/>
              <a:t>2015-08-31</a:t>
            </a:r>
            <a:endParaRPr lang="en-US" dirty="0"/>
          </a:p>
        </p:txBody>
      </p:sp>
    </p:spTree>
    <p:extLst>
      <p:ext uri="{BB962C8B-B14F-4D97-AF65-F5344CB8AC3E}">
        <p14:creationId xmlns:p14="http://schemas.microsoft.com/office/powerpoint/2010/main" val="852373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0550"/>
            <a:ext cx="4775415" cy="32384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86200"/>
            <a:ext cx="4775414" cy="2971800"/>
          </a:xfrm>
          <a:prstGeom prst="rect">
            <a:avLst/>
          </a:prstGeom>
        </p:spPr>
      </p:pic>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Residual vs. </a:t>
            </a:r>
            <a:r>
              <a:rPr lang="el-GR" sz="2200" b="1" dirty="0" smtClean="0">
                <a:solidFill>
                  <a:srgbClr val="3333FF"/>
                </a:solidFill>
              </a:rPr>
              <a:t>η</a:t>
            </a:r>
            <a:r>
              <a:rPr lang="en-US" sz="2200" b="1" dirty="0" smtClean="0">
                <a:solidFill>
                  <a:srgbClr val="3333FF"/>
                </a:solidFill>
              </a:rPr>
              <a:t>. (</a:t>
            </a:r>
            <a:r>
              <a:rPr lang="en-US" sz="2200" b="1" dirty="0" smtClean="0">
                <a:solidFill>
                  <a:srgbClr val="FF0000"/>
                </a:solidFill>
              </a:rPr>
              <a:t>correction function</a:t>
            </a:r>
            <a:r>
              <a:rPr lang="en-US" sz="2200" b="1" dirty="0" smtClean="0">
                <a:solidFill>
                  <a:srgbClr val="3333FF"/>
                </a:solidFill>
              </a:rPr>
              <a:t>,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414" y="728498"/>
            <a:ext cx="4368585" cy="2962603"/>
          </a:xfrm>
          <a:prstGeom prst="rect">
            <a:avLst/>
          </a:prstGeom>
        </p:spPr>
      </p:pic>
      <p:sp>
        <p:nvSpPr>
          <p:cNvPr id="3" name="TextBox 2"/>
          <p:cNvSpPr txBox="1"/>
          <p:nvPr/>
        </p:nvSpPr>
        <p:spPr>
          <a:xfrm>
            <a:off x="609600" y="533400"/>
            <a:ext cx="914400" cy="369332"/>
          </a:xfrm>
          <a:prstGeom prst="rect">
            <a:avLst/>
          </a:prstGeom>
          <a:noFill/>
        </p:spPr>
        <p:txBody>
          <a:bodyPr wrap="square" rtlCol="0">
            <a:spAutoFit/>
          </a:bodyPr>
          <a:lstStyle/>
          <a:p>
            <a:r>
              <a:rPr lang="en-US" dirty="0" smtClean="0">
                <a:solidFill>
                  <a:srgbClr val="FF0000"/>
                </a:solidFill>
              </a:rPr>
              <a:t>Small R</a:t>
            </a:r>
            <a:endParaRPr lang="en-US" dirty="0">
              <a:solidFill>
                <a:srgbClr val="FF0000"/>
              </a:solidFill>
            </a:endParaRPr>
          </a:p>
        </p:txBody>
      </p:sp>
      <p:sp>
        <p:nvSpPr>
          <p:cNvPr id="9" name="TextBox 8"/>
          <p:cNvSpPr txBox="1"/>
          <p:nvPr/>
        </p:nvSpPr>
        <p:spPr>
          <a:xfrm>
            <a:off x="5257800" y="577755"/>
            <a:ext cx="1143000" cy="369332"/>
          </a:xfrm>
          <a:prstGeom prst="rect">
            <a:avLst/>
          </a:prstGeom>
          <a:noFill/>
        </p:spPr>
        <p:txBody>
          <a:bodyPr wrap="square" rtlCol="0">
            <a:spAutoFit/>
          </a:bodyPr>
          <a:lstStyle/>
          <a:p>
            <a:r>
              <a:rPr lang="en-US" dirty="0" smtClean="0">
                <a:solidFill>
                  <a:srgbClr val="FF0000"/>
                </a:solidFill>
              </a:rPr>
              <a:t>Middle R</a:t>
            </a:r>
            <a:endParaRPr lang="en-US" dirty="0">
              <a:solidFill>
                <a:srgbClr val="FF0000"/>
              </a:solidFill>
            </a:endParaRPr>
          </a:p>
        </p:txBody>
      </p:sp>
      <p:sp>
        <p:nvSpPr>
          <p:cNvPr id="10" name="TextBox 9"/>
          <p:cNvSpPr txBox="1"/>
          <p:nvPr/>
        </p:nvSpPr>
        <p:spPr>
          <a:xfrm>
            <a:off x="609600" y="3821668"/>
            <a:ext cx="914400" cy="369332"/>
          </a:xfrm>
          <a:prstGeom prst="rect">
            <a:avLst/>
          </a:prstGeom>
          <a:noFill/>
        </p:spPr>
        <p:txBody>
          <a:bodyPr wrap="square" rtlCol="0">
            <a:spAutoFit/>
          </a:bodyPr>
          <a:lstStyle/>
          <a:p>
            <a:r>
              <a:rPr lang="en-US" dirty="0" smtClean="0">
                <a:solidFill>
                  <a:srgbClr val="FF0000"/>
                </a:solidFill>
              </a:rPr>
              <a:t>Large R</a:t>
            </a:r>
            <a:endParaRPr lang="en-US" dirty="0">
              <a:solidFill>
                <a:srgbClr val="FF0000"/>
              </a:solidFill>
            </a:endParaRPr>
          </a:p>
        </p:txBody>
      </p:sp>
      <mc:AlternateContent xmlns:mc="http://schemas.openxmlformats.org/markup-compatibility/2006">
        <mc:Choice xmlns:a14="http://schemas.microsoft.com/office/drawing/2010/main" Requires="a14">
          <p:sp>
            <p:nvSpPr>
              <p:cNvPr id="6" name="TextBox 5"/>
              <p:cNvSpPr txBox="1"/>
              <p:nvPr/>
            </p:nvSpPr>
            <p:spPr>
              <a:xfrm>
                <a:off x="4648200" y="4191000"/>
                <a:ext cx="4495800" cy="2308324"/>
              </a:xfrm>
              <a:prstGeom prst="rect">
                <a:avLst/>
              </a:prstGeom>
              <a:noFill/>
            </p:spPr>
            <p:txBody>
              <a:bodyPr wrap="square" rtlCol="0">
                <a:spAutoFit/>
              </a:bodyPr>
              <a:lstStyle/>
              <a:p>
                <a:pPr marL="285750" indent="-285750">
                  <a:buFont typeface="Arial" pitchFamily="34" charset="0"/>
                  <a:buChar char="•"/>
                </a:pPr>
                <a14:m>
                  <m:oMath xmlns:m="http://schemas.openxmlformats.org/officeDocument/2006/math">
                    <m:r>
                      <a:rPr lang="en-US" i="1" smtClean="0">
                        <a:latin typeface="Cambria Math"/>
                        <a:ea typeface="Cambria Math"/>
                      </a:rPr>
                      <m:t>𝜂</m:t>
                    </m:r>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𝑠</m:t>
                        </m:r>
                      </m:e>
                      <m:sub>
                        <m:r>
                          <a:rPr lang="en-US" b="0" i="1" smtClean="0">
                            <a:latin typeface="Cambria Math"/>
                            <a:ea typeface="Cambria Math"/>
                          </a:rPr>
                          <m:t>𝑐</m:t>
                        </m:r>
                      </m:sub>
                    </m:sSub>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𝑠</m:t>
                        </m:r>
                      </m:e>
                      <m:sub>
                        <m:r>
                          <a:rPr lang="en-US" b="0" i="1" smtClean="0">
                            <a:latin typeface="Cambria Math"/>
                            <a:ea typeface="Cambria Math"/>
                          </a:rPr>
                          <m:t>𝑚𝑎𝑥</m:t>
                        </m:r>
                      </m:sub>
                    </m:sSub>
                  </m:oMath>
                </a14:m>
                <a:r>
                  <a:rPr lang="en-US" dirty="0" smtClean="0"/>
                  <a:t> is the quantity that was used for beam test data correction.</a:t>
                </a:r>
              </a:p>
              <a:p>
                <a:pPr marL="285750" indent="-285750">
                  <a:buFont typeface="Arial" pitchFamily="34" charset="0"/>
                  <a:buChar char="•"/>
                </a:pPr>
                <a:r>
                  <a:rPr lang="en-US" altLang="zh-CN" dirty="0" smtClean="0"/>
                  <a:t>And, correction functions were found by looking at (exclusive) residual vs. </a:t>
                </a:r>
                <a:r>
                  <a:rPr lang="el-GR" altLang="zh-CN" dirty="0" smtClean="0"/>
                  <a:t>η</a:t>
                </a:r>
                <a:r>
                  <a:rPr lang="en-US" altLang="zh-CN" dirty="0" smtClean="0"/>
                  <a:t>.</a:t>
                </a:r>
              </a:p>
              <a:p>
                <a:pPr marL="285750" indent="-285750">
                  <a:buFont typeface="Arial" pitchFamily="34" charset="0"/>
                  <a:buChar char="•"/>
                </a:pPr>
                <a:r>
                  <a:rPr lang="en-US" dirty="0" smtClean="0"/>
                  <a:t>Here, similar (residual vs. </a:t>
                </a:r>
                <a:r>
                  <a:rPr lang="el-GR" altLang="zh-CN" dirty="0"/>
                  <a:t>η</a:t>
                </a:r>
                <a:r>
                  <a:rPr lang="en-US" dirty="0" smtClean="0"/>
                  <a:t>) plots were produced for all &gt;1 strip multiplicities events.</a:t>
                </a:r>
              </a:p>
              <a:p>
                <a:pPr/>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4648200" y="4191000"/>
                <a:ext cx="4495800" cy="2308324"/>
              </a:xfrm>
              <a:prstGeom prst="rect">
                <a:avLst/>
              </a:prstGeom>
              <a:blipFill rotWithShape="1">
                <a:blip r:embed="rId5"/>
                <a:stretch>
                  <a:fillRect l="-950" t="-1323"/>
                </a:stretch>
              </a:blipFill>
            </p:spPr>
            <p:txBody>
              <a:bodyPr/>
              <a:lstStyle/>
              <a:p>
                <a:r>
                  <a:rPr lang="en-US">
                    <a:noFill/>
                  </a:rPr>
                  <a:t> </a:t>
                </a:r>
              </a:p>
            </p:txBody>
          </p:sp>
        </mc:Fallback>
      </mc:AlternateContent>
      <p:sp>
        <p:nvSpPr>
          <p:cNvPr id="11"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10</a:t>
            </a:fld>
            <a:endParaRPr lang="en-US" sz="2000" b="1" dirty="0"/>
          </a:p>
        </p:txBody>
      </p:sp>
    </p:spTree>
    <p:extLst>
      <p:ext uri="{BB962C8B-B14F-4D97-AF65-F5344CB8AC3E}">
        <p14:creationId xmlns:p14="http://schemas.microsoft.com/office/powerpoint/2010/main" val="3208670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8061"/>
            <a:ext cx="4775415" cy="280347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86200"/>
            <a:ext cx="4648200" cy="2971800"/>
          </a:xfrm>
          <a:prstGeom prst="rect">
            <a:avLst/>
          </a:prstGeom>
        </p:spPr>
      </p:pic>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Residual vs. </a:t>
            </a:r>
            <a:r>
              <a:rPr lang="el-GR" sz="2200" b="1" dirty="0" smtClean="0">
                <a:solidFill>
                  <a:srgbClr val="3333FF"/>
                </a:solidFill>
              </a:rPr>
              <a:t>η</a:t>
            </a:r>
            <a:r>
              <a:rPr lang="en-US" sz="2200" b="1" dirty="0" smtClean="0">
                <a:solidFill>
                  <a:srgbClr val="3333FF"/>
                </a:solidFill>
              </a:rPr>
              <a:t>. (</a:t>
            </a:r>
            <a:r>
              <a:rPr lang="en-US" sz="2200" b="1" dirty="0" smtClean="0">
                <a:solidFill>
                  <a:srgbClr val="FF0000"/>
                </a:solidFill>
              </a:rPr>
              <a:t>correction function </a:t>
            </a:r>
            <a:r>
              <a:rPr lang="en-US" altLang="zh-CN" sz="2200" b="1" dirty="0" smtClean="0">
                <a:solidFill>
                  <a:srgbClr val="FF0000"/>
                </a:solidFill>
              </a:rPr>
              <a:t>fitted</a:t>
            </a:r>
            <a:r>
              <a:rPr lang="en-US" sz="2200" b="1" dirty="0" smtClean="0">
                <a:solidFill>
                  <a:srgbClr val="3333FF"/>
                </a:solidFill>
              </a:rPr>
              <a:t>,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414" y="805186"/>
            <a:ext cx="4368585" cy="2809226"/>
          </a:xfrm>
          <a:prstGeom prst="rect">
            <a:avLst/>
          </a:prstGeom>
        </p:spPr>
      </p:pic>
      <p:sp>
        <p:nvSpPr>
          <p:cNvPr id="3" name="TextBox 2"/>
          <p:cNvSpPr txBox="1"/>
          <p:nvPr/>
        </p:nvSpPr>
        <p:spPr>
          <a:xfrm>
            <a:off x="609600" y="533400"/>
            <a:ext cx="914400" cy="369332"/>
          </a:xfrm>
          <a:prstGeom prst="rect">
            <a:avLst/>
          </a:prstGeom>
          <a:noFill/>
        </p:spPr>
        <p:txBody>
          <a:bodyPr wrap="square" rtlCol="0">
            <a:spAutoFit/>
          </a:bodyPr>
          <a:lstStyle/>
          <a:p>
            <a:r>
              <a:rPr lang="en-US" dirty="0" smtClean="0">
                <a:solidFill>
                  <a:srgbClr val="FF0000"/>
                </a:solidFill>
              </a:rPr>
              <a:t>Small R</a:t>
            </a:r>
            <a:endParaRPr lang="en-US" dirty="0">
              <a:solidFill>
                <a:srgbClr val="FF0000"/>
              </a:solidFill>
            </a:endParaRPr>
          </a:p>
        </p:txBody>
      </p:sp>
      <p:sp>
        <p:nvSpPr>
          <p:cNvPr id="9" name="TextBox 8"/>
          <p:cNvSpPr txBox="1"/>
          <p:nvPr/>
        </p:nvSpPr>
        <p:spPr>
          <a:xfrm>
            <a:off x="5257800" y="577755"/>
            <a:ext cx="1143000" cy="369332"/>
          </a:xfrm>
          <a:prstGeom prst="rect">
            <a:avLst/>
          </a:prstGeom>
          <a:noFill/>
        </p:spPr>
        <p:txBody>
          <a:bodyPr wrap="square" rtlCol="0">
            <a:spAutoFit/>
          </a:bodyPr>
          <a:lstStyle/>
          <a:p>
            <a:r>
              <a:rPr lang="en-US" dirty="0" smtClean="0">
                <a:solidFill>
                  <a:srgbClr val="FF0000"/>
                </a:solidFill>
              </a:rPr>
              <a:t>Middle R</a:t>
            </a:r>
            <a:endParaRPr lang="en-US" dirty="0">
              <a:solidFill>
                <a:srgbClr val="FF0000"/>
              </a:solidFill>
            </a:endParaRPr>
          </a:p>
        </p:txBody>
      </p:sp>
      <p:sp>
        <p:nvSpPr>
          <p:cNvPr id="10" name="TextBox 9"/>
          <p:cNvSpPr txBox="1"/>
          <p:nvPr/>
        </p:nvSpPr>
        <p:spPr>
          <a:xfrm>
            <a:off x="609600" y="3821668"/>
            <a:ext cx="914400" cy="369332"/>
          </a:xfrm>
          <a:prstGeom prst="rect">
            <a:avLst/>
          </a:prstGeom>
          <a:noFill/>
        </p:spPr>
        <p:txBody>
          <a:bodyPr wrap="square" rtlCol="0">
            <a:spAutoFit/>
          </a:bodyPr>
          <a:lstStyle/>
          <a:p>
            <a:r>
              <a:rPr lang="en-US" dirty="0" smtClean="0">
                <a:solidFill>
                  <a:srgbClr val="FF0000"/>
                </a:solidFill>
              </a:rPr>
              <a:t>Large R</a:t>
            </a:r>
            <a:endParaRPr lang="en-US" dirty="0">
              <a:solidFill>
                <a:srgbClr val="FF0000"/>
              </a:solidFill>
            </a:endParaRPr>
          </a:p>
        </p:txBody>
      </p:sp>
      <p:sp>
        <p:nvSpPr>
          <p:cNvPr id="11" name="TextBox 10"/>
          <p:cNvSpPr txBox="1"/>
          <p:nvPr/>
        </p:nvSpPr>
        <p:spPr>
          <a:xfrm>
            <a:off x="4648200" y="4191000"/>
            <a:ext cx="4495800" cy="1200329"/>
          </a:xfrm>
          <a:prstGeom prst="rect">
            <a:avLst/>
          </a:prstGeom>
          <a:noFill/>
        </p:spPr>
        <p:txBody>
          <a:bodyPr wrap="square" rtlCol="0">
            <a:spAutoFit/>
          </a:bodyPr>
          <a:lstStyle/>
          <a:p>
            <a:pPr marL="285750" indent="-285750">
              <a:buFont typeface="Arial" pitchFamily="34" charset="0"/>
              <a:buChar char="•"/>
            </a:pPr>
            <a:r>
              <a:rPr lang="en-US" dirty="0" smtClean="0"/>
              <a:t>Plots were fitted using polynomial functions, as a first try, these functions don’t help “flatting” the residual vs. </a:t>
            </a:r>
            <a:r>
              <a:rPr lang="el-GR" dirty="0" smtClean="0"/>
              <a:t>η</a:t>
            </a:r>
            <a:r>
              <a:rPr lang="en-US" dirty="0" smtClean="0"/>
              <a:t> plots.</a:t>
            </a:r>
            <a:endParaRPr lang="en-US" dirty="0"/>
          </a:p>
        </p:txBody>
      </p:sp>
      <p:sp>
        <p:nvSpPr>
          <p:cNvPr id="12"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11</a:t>
            </a:fld>
            <a:endParaRPr lang="en-US" sz="2000" b="1" dirty="0"/>
          </a:p>
        </p:txBody>
      </p:sp>
    </p:spTree>
    <p:extLst>
      <p:ext uri="{BB962C8B-B14F-4D97-AF65-F5344CB8AC3E}">
        <p14:creationId xmlns:p14="http://schemas.microsoft.com/office/powerpoint/2010/main" val="3002596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0" y="1600200"/>
            <a:ext cx="9144000" cy="4525963"/>
          </a:xfrm>
        </p:spPr>
        <p:txBody>
          <a:bodyPr>
            <a:normAutofit/>
          </a:bodyPr>
          <a:lstStyle/>
          <a:p>
            <a:r>
              <a:rPr lang="en-US" sz="2400" dirty="0" smtClean="0"/>
              <a:t>Have got preliminary understanding on the scans of FIT zigzag boards.</a:t>
            </a:r>
          </a:p>
          <a:p>
            <a:r>
              <a:rPr lang="en-US" sz="2400" dirty="0" smtClean="0"/>
              <a:t>Number of good events (</a:t>
            </a:r>
            <a:r>
              <a:rPr lang="en-US" sz="2400" dirty="0" err="1" smtClean="0"/>
              <a:t>clusterMulti</a:t>
            </a:r>
            <a:r>
              <a:rPr lang="en-US" sz="2400" dirty="0" smtClean="0"/>
              <a:t>=1) are few (&lt;20%) for most of runs (w/ 5k events per run); also it makes difficult to separate events by strip-multiplicities. </a:t>
            </a:r>
          </a:p>
          <a:p>
            <a:r>
              <a:rPr lang="en-US" sz="2400" dirty="0" smtClean="0"/>
              <a:t>Correction functions were made, but need to refine to get better results.</a:t>
            </a:r>
            <a:endParaRPr lang="en-US" sz="2400" dirty="0"/>
          </a:p>
        </p:txBody>
      </p:sp>
      <p:sp>
        <p:nvSpPr>
          <p:cNvPr id="5"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12</a:t>
            </a:fld>
            <a:endParaRPr lang="en-US" sz="2000" b="1" dirty="0"/>
          </a:p>
        </p:txBody>
      </p:sp>
    </p:spTree>
    <p:extLst>
      <p:ext uri="{BB962C8B-B14F-4D97-AF65-F5344CB8AC3E}">
        <p14:creationId xmlns:p14="http://schemas.microsoft.com/office/powerpoint/2010/main" val="3454902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124200"/>
            <a:ext cx="688657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705508" y="4126468"/>
            <a:ext cx="304892" cy="369332"/>
          </a:xfrm>
          <a:prstGeom prst="rect">
            <a:avLst/>
          </a:prstGeom>
          <a:noFill/>
        </p:spPr>
        <p:txBody>
          <a:bodyPr wrap="none" rtlCol="0">
            <a:spAutoFit/>
          </a:bodyPr>
          <a:lstStyle/>
          <a:p>
            <a:r>
              <a:rPr lang="en-US" dirty="0" smtClean="0"/>
              <a:t>X</a:t>
            </a:r>
            <a:endParaRPr lang="en-US" dirty="0"/>
          </a:p>
        </p:txBody>
      </p:sp>
      <p:sp>
        <p:nvSpPr>
          <p:cNvPr id="5" name="TextBox 4"/>
          <p:cNvSpPr txBox="1"/>
          <p:nvPr/>
        </p:nvSpPr>
        <p:spPr>
          <a:xfrm>
            <a:off x="838200" y="5483623"/>
            <a:ext cx="8229600" cy="369332"/>
          </a:xfrm>
          <a:prstGeom prst="rect">
            <a:avLst/>
          </a:prstGeom>
          <a:noFill/>
        </p:spPr>
        <p:txBody>
          <a:bodyPr wrap="square" rtlCol="0">
            <a:spAutoFit/>
          </a:bodyPr>
          <a:lstStyle/>
          <a:p>
            <a:r>
              <a:rPr lang="en-US" dirty="0" smtClean="0"/>
              <a:t>ZZ48_smallR: </a:t>
            </a:r>
            <a:r>
              <a:rPr lang="en-US" dirty="0" err="1" smtClean="0"/>
              <a:t>startPoint</a:t>
            </a:r>
            <a:r>
              <a:rPr lang="en-US" dirty="0" smtClean="0"/>
              <a:t> (X) and </a:t>
            </a:r>
            <a:r>
              <a:rPr lang="en-US" dirty="0" err="1" smtClean="0"/>
              <a:t>endPoint</a:t>
            </a:r>
            <a:r>
              <a:rPr lang="en-US" dirty="0" smtClean="0"/>
              <a:t> (O), across 5 strips.</a:t>
            </a:r>
            <a:endParaRPr lang="en-US" dirty="0"/>
          </a:p>
        </p:txBody>
      </p:sp>
      <p:sp>
        <p:nvSpPr>
          <p:cNvPr id="8" name="TextBox 7"/>
          <p:cNvSpPr txBox="1"/>
          <p:nvPr/>
        </p:nvSpPr>
        <p:spPr>
          <a:xfrm>
            <a:off x="1295400" y="4278868"/>
            <a:ext cx="336952" cy="369332"/>
          </a:xfrm>
          <a:prstGeom prst="rect">
            <a:avLst/>
          </a:prstGeom>
          <a:noFill/>
        </p:spPr>
        <p:txBody>
          <a:bodyPr wrap="none" rtlCol="0">
            <a:spAutoFit/>
          </a:bodyPr>
          <a:lstStyle/>
          <a:p>
            <a:r>
              <a:rPr lang="en-US" dirty="0"/>
              <a:t>O</a:t>
            </a:r>
            <a:endParaRPr lang="en-US" dirty="0"/>
          </a:p>
        </p:txBody>
      </p:sp>
      <p:sp>
        <p:nvSpPr>
          <p:cNvPr id="10"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13</a:t>
            </a:fld>
            <a:endParaRPr lang="en-US" sz="2000" b="1"/>
          </a:p>
        </p:txBody>
      </p:sp>
      <p:sp>
        <p:nvSpPr>
          <p:cNvPr id="2" name="TextBox 1"/>
          <p:cNvSpPr txBox="1"/>
          <p:nvPr/>
        </p:nvSpPr>
        <p:spPr>
          <a:xfrm>
            <a:off x="2743200" y="381000"/>
            <a:ext cx="2971800" cy="369332"/>
          </a:xfrm>
          <a:prstGeom prst="rect">
            <a:avLst/>
          </a:prstGeom>
          <a:noFill/>
        </p:spPr>
        <p:txBody>
          <a:bodyPr wrap="square" rtlCol="0">
            <a:spAutoFit/>
          </a:bodyPr>
          <a:lstStyle/>
          <a:p>
            <a:r>
              <a:rPr lang="en-US" dirty="0" smtClean="0"/>
              <a:t>Back up</a:t>
            </a:r>
            <a:endParaRPr lang="en-US" dirty="0"/>
          </a:p>
        </p:txBody>
      </p:sp>
    </p:spTree>
    <p:extLst>
      <p:ext uri="{BB962C8B-B14F-4D97-AF65-F5344CB8AC3E}">
        <p14:creationId xmlns:p14="http://schemas.microsoft.com/office/powerpoint/2010/main" val="2723141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533400"/>
            <a:ext cx="5632676" cy="3733800"/>
          </a:xfrm>
          <a:prstGeom prst="rect">
            <a:avLst/>
          </a:prstGeom>
        </p:spPr>
      </p:pic>
      <p:grpSp>
        <p:nvGrpSpPr>
          <p:cNvPr id="19" name="Group 18"/>
          <p:cNvGrpSpPr/>
          <p:nvPr/>
        </p:nvGrpSpPr>
        <p:grpSpPr>
          <a:xfrm>
            <a:off x="5867400" y="304800"/>
            <a:ext cx="3218736" cy="2502932"/>
            <a:chOff x="112866" y="1301694"/>
            <a:chExt cx="10223303" cy="2943406"/>
          </a:xfrm>
        </p:grpSpPr>
        <p:sp>
          <p:nvSpPr>
            <p:cNvPr id="5" name="Isosceles Triangle 4"/>
            <p:cNvSpPr/>
            <p:nvPr/>
          </p:nvSpPr>
          <p:spPr>
            <a:xfrm>
              <a:off x="112866" y="2258505"/>
              <a:ext cx="8954934" cy="1285157"/>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777171" y="1948086"/>
              <a:ext cx="2164208" cy="410336"/>
            </a:xfrm>
            <a:prstGeom prst="rect">
              <a:avLst/>
            </a:prstGeom>
            <a:noFill/>
          </p:spPr>
          <p:txBody>
            <a:bodyPr wrap="square" rtlCol="0">
              <a:spAutoFit/>
            </a:bodyPr>
            <a:lstStyle/>
            <a:p>
              <a:r>
                <a:rPr lang="en-US" dirty="0" smtClean="0"/>
                <a:t>120°</a:t>
              </a:r>
              <a:endParaRPr lang="en-US" dirty="0"/>
            </a:p>
          </p:txBody>
        </p:sp>
        <p:sp>
          <p:nvSpPr>
            <p:cNvPr id="8" name="Rectangle 7"/>
            <p:cNvSpPr/>
            <p:nvPr/>
          </p:nvSpPr>
          <p:spPr>
            <a:xfrm>
              <a:off x="4490438" y="2255126"/>
              <a:ext cx="231794" cy="419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743246" y="1301694"/>
              <a:ext cx="6396269" cy="718089"/>
            </a:xfrm>
            <a:prstGeom prst="rect">
              <a:avLst/>
            </a:prstGeom>
            <a:noFill/>
          </p:spPr>
          <p:txBody>
            <a:bodyPr wrap="none" rtlCol="0">
              <a:spAutoFit/>
            </a:bodyPr>
            <a:lstStyle/>
            <a:p>
              <a:r>
                <a:rPr lang="en-US" dirty="0" smtClean="0"/>
                <a:t>0.05 mm collimator</a:t>
              </a:r>
            </a:p>
            <a:p>
              <a:r>
                <a:rPr lang="en-US" dirty="0" smtClean="0"/>
                <a:t>Length 8 </a:t>
              </a:r>
              <a:r>
                <a:rPr lang="en-US" dirty="0"/>
                <a:t>m</a:t>
              </a:r>
              <a:r>
                <a:rPr lang="en-US" dirty="0" smtClean="0"/>
                <a:t>m</a:t>
              </a:r>
              <a:endParaRPr lang="en-US" dirty="0"/>
            </a:p>
          </p:txBody>
        </p:sp>
        <p:cxnSp>
          <p:nvCxnSpPr>
            <p:cNvPr id="12" name="Straight Arrow Connector 11"/>
            <p:cNvCxnSpPr>
              <a:stCxn id="8" idx="2"/>
              <a:endCxn id="5" idx="3"/>
            </p:cNvCxnSpPr>
            <p:nvPr/>
          </p:nvCxnSpPr>
          <p:spPr>
            <a:xfrm flipH="1">
              <a:off x="4590335" y="2674226"/>
              <a:ext cx="16002" cy="86943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069850" y="2951042"/>
              <a:ext cx="609599" cy="410336"/>
            </a:xfrm>
            <a:prstGeom prst="rect">
              <a:avLst/>
            </a:prstGeom>
            <a:noFill/>
          </p:spPr>
          <p:txBody>
            <a:bodyPr wrap="square" rtlCol="0">
              <a:spAutoFit/>
            </a:bodyPr>
            <a:lstStyle/>
            <a:p>
              <a:r>
                <a:rPr lang="en-US" dirty="0" smtClean="0"/>
                <a:t>h</a:t>
              </a:r>
              <a:endParaRPr lang="en-US" dirty="0"/>
            </a:p>
          </p:txBody>
        </p:sp>
        <p:cxnSp>
          <p:nvCxnSpPr>
            <p:cNvPr id="14" name="Straight Connector 13"/>
            <p:cNvCxnSpPr>
              <a:stCxn id="8" idx="0"/>
            </p:cNvCxnSpPr>
            <p:nvPr/>
          </p:nvCxnSpPr>
          <p:spPr>
            <a:xfrm flipH="1">
              <a:off x="4151815" y="2255126"/>
              <a:ext cx="454522" cy="1288536"/>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606336" y="2286001"/>
              <a:ext cx="507799" cy="1257662"/>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85799" y="3712982"/>
              <a:ext cx="609599"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84652" y="3452332"/>
              <a:ext cx="878847" cy="410336"/>
            </a:xfrm>
            <a:prstGeom prst="rect">
              <a:avLst/>
            </a:prstGeom>
            <a:noFill/>
          </p:spPr>
          <p:txBody>
            <a:bodyPr wrap="square" rtlCol="0">
              <a:spAutoFit/>
            </a:bodyPr>
            <a:lstStyle/>
            <a:p>
              <a:r>
                <a:rPr lang="en-US" dirty="0" smtClean="0"/>
                <a:t>r</a:t>
              </a:r>
              <a:endParaRPr lang="en-US" dirty="0"/>
            </a:p>
          </p:txBody>
        </p:sp>
        <p:sp>
          <p:nvSpPr>
            <p:cNvPr id="18" name="TextBox 17"/>
            <p:cNvSpPr txBox="1"/>
            <p:nvPr/>
          </p:nvSpPr>
          <p:spPr>
            <a:xfrm>
              <a:off x="413130" y="3810772"/>
              <a:ext cx="9923039" cy="434328"/>
            </a:xfrm>
            <a:prstGeom prst="rect">
              <a:avLst/>
            </a:prstGeom>
            <a:noFill/>
          </p:spPr>
          <p:txBody>
            <a:bodyPr wrap="square" rtlCol="0">
              <a:spAutoFit/>
            </a:bodyPr>
            <a:lstStyle/>
            <a:p>
              <a:r>
                <a:rPr lang="en-US" b="1" dirty="0" smtClean="0">
                  <a:solidFill>
                    <a:srgbClr val="3333FF"/>
                  </a:solidFill>
                </a:rPr>
                <a:t>Beam spot size d=70~80 um.</a:t>
              </a:r>
              <a:endParaRPr lang="en-US" b="1" dirty="0">
                <a:solidFill>
                  <a:srgbClr val="3333FF"/>
                </a:solidFill>
              </a:endParaRPr>
            </a:p>
          </p:txBody>
        </p:sp>
      </p:grpSp>
      <p:sp>
        <p:nvSpPr>
          <p:cNvPr id="20" name="Title 1"/>
          <p:cNvSpPr>
            <a:spLocks noGrp="1"/>
          </p:cNvSpPr>
          <p:nvPr>
            <p:ph type="title"/>
          </p:nvPr>
        </p:nvSpPr>
        <p:spPr>
          <a:xfrm>
            <a:off x="457200" y="0"/>
            <a:ext cx="8229600" cy="533400"/>
          </a:xfrm>
        </p:spPr>
        <p:txBody>
          <a:bodyPr>
            <a:normAutofit fontScale="90000"/>
          </a:bodyPr>
          <a:lstStyle/>
          <a:p>
            <a:r>
              <a:rPr lang="en-US" sz="3000" b="1" dirty="0" smtClean="0">
                <a:solidFill>
                  <a:srgbClr val="3333FF"/>
                </a:solidFill>
              </a:rPr>
              <a:t>Setup</a:t>
            </a:r>
            <a:endParaRPr lang="en-US" sz="3000" b="1" dirty="0">
              <a:solidFill>
                <a:srgbClr val="3333FF"/>
              </a:solidFill>
            </a:endParaRPr>
          </a:p>
        </p:txBody>
      </p:sp>
      <p:sp>
        <p:nvSpPr>
          <p:cNvPr id="2" name="Rectangle 1"/>
          <p:cNvSpPr/>
          <p:nvPr/>
        </p:nvSpPr>
        <p:spPr>
          <a:xfrm>
            <a:off x="0" y="4343400"/>
            <a:ext cx="9086136" cy="2554545"/>
          </a:xfrm>
          <a:prstGeom prst="rect">
            <a:avLst/>
          </a:prstGeom>
        </p:spPr>
        <p:txBody>
          <a:bodyPr wrap="square">
            <a:spAutoFit/>
          </a:bodyPr>
          <a:lstStyle/>
          <a:p>
            <a:pPr marL="285750" indent="-285750">
              <a:buFont typeface="Arial" pitchFamily="34" charset="0"/>
              <a:buChar char="•"/>
            </a:pPr>
            <a:r>
              <a:rPr lang="en-US" sz="2000" dirty="0"/>
              <a:t>Detector gas gaps: 5.63/1.34/1.54/1.53 </a:t>
            </a:r>
            <a:r>
              <a:rPr lang="en-US" sz="2000" dirty="0" smtClean="0"/>
              <a:t>mm, gas was </a:t>
            </a:r>
            <a:r>
              <a:rPr lang="en-US" sz="2000" dirty="0" err="1" smtClean="0"/>
              <a:t>Ar</a:t>
            </a:r>
            <a:r>
              <a:rPr lang="en-US" sz="2000" dirty="0" smtClean="0"/>
              <a:t>/CO</a:t>
            </a:r>
            <a:r>
              <a:rPr lang="en-US" sz="2000" baseline="-25000" dirty="0" smtClean="0"/>
              <a:t>2</a:t>
            </a:r>
            <a:r>
              <a:rPr lang="en-US" sz="2000" dirty="0" smtClean="0"/>
              <a:t> 70:30.</a:t>
            </a:r>
          </a:p>
          <a:p>
            <a:pPr marL="285750" indent="-285750">
              <a:buFont typeface="Arial" pitchFamily="34" charset="0"/>
              <a:buChar char="•"/>
            </a:pPr>
            <a:r>
              <a:rPr lang="en-US" sz="2000" dirty="0" smtClean="0"/>
              <a:t>X ray collimator: 0.05 mm by 8 mm, and was a few mm above drift. Correspondingly, beam spot is estimated to 70-80 um.</a:t>
            </a:r>
          </a:p>
          <a:p>
            <a:pPr marL="285750" indent="-285750">
              <a:buFont typeface="Arial" pitchFamily="34" charset="0"/>
              <a:buChar char="•"/>
            </a:pPr>
            <a:r>
              <a:rPr lang="en-US" sz="2000" dirty="0" smtClean="0"/>
              <a:t>For each FIT board (with 30 or 48 zigzag strips), 3 rows (small, middle, large R) were scanned, in each row  100 runs were taken with 0.1 mm step. (10 mm range was scanned, not sure if absolute position was noted down).</a:t>
            </a:r>
          </a:p>
          <a:p>
            <a:pPr marL="285750" indent="-285750">
              <a:buFont typeface="Arial" pitchFamily="34" charset="0"/>
              <a:buChar char="•"/>
            </a:pPr>
            <a:r>
              <a:rPr lang="en-US" sz="2000" dirty="0"/>
              <a:t>Fields (in gaps): 1, 3, 3, 3 kV/cm; voltage across GEM : 332V for low </a:t>
            </a:r>
            <a:r>
              <a:rPr lang="en-US" sz="2000" dirty="0" smtClean="0"/>
              <a:t>gain (only for last 30 runs for ZZ_30_largeR), voltage unknown for </a:t>
            </a:r>
            <a:r>
              <a:rPr lang="en-US" sz="2000" dirty="0"/>
              <a:t>high </a:t>
            </a:r>
            <a:r>
              <a:rPr lang="en-US" sz="2000" dirty="0" smtClean="0"/>
              <a:t>gain</a:t>
            </a:r>
            <a:r>
              <a:rPr lang="en-US" sz="2000" dirty="0" smtClean="0"/>
              <a:t>.</a:t>
            </a:r>
            <a:endParaRPr lang="en-US" sz="2000" dirty="0"/>
          </a:p>
        </p:txBody>
      </p:sp>
      <p:grpSp>
        <p:nvGrpSpPr>
          <p:cNvPr id="21" name="Group 20"/>
          <p:cNvGrpSpPr/>
          <p:nvPr/>
        </p:nvGrpSpPr>
        <p:grpSpPr>
          <a:xfrm>
            <a:off x="5821056" y="2895600"/>
            <a:ext cx="3082039" cy="1330480"/>
            <a:chOff x="1676400" y="4492939"/>
            <a:chExt cx="4225039" cy="1984061"/>
          </a:xfrm>
        </p:grpSpPr>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1" y="4492939"/>
              <a:ext cx="2516304" cy="1984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p:nvCxnSpPr>
          <p:spPr>
            <a:xfrm>
              <a:off x="1676400" y="5669364"/>
              <a:ext cx="3124200"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676400" y="5440765"/>
              <a:ext cx="3124200" cy="3810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76400" y="5288365"/>
              <a:ext cx="3124200"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876800" y="5487736"/>
              <a:ext cx="869149" cy="369332"/>
            </a:xfrm>
            <a:prstGeom prst="rect">
              <a:avLst/>
            </a:prstGeom>
            <a:noFill/>
          </p:spPr>
          <p:txBody>
            <a:bodyPr wrap="none" rtlCol="0">
              <a:spAutoFit/>
            </a:bodyPr>
            <a:lstStyle/>
            <a:p>
              <a:r>
                <a:rPr lang="en-US" dirty="0" smtClean="0"/>
                <a:t>Small R</a:t>
              </a:r>
              <a:endParaRPr lang="en-US" dirty="0"/>
            </a:p>
          </p:txBody>
        </p:sp>
        <p:sp>
          <p:nvSpPr>
            <p:cNvPr id="27" name="TextBox 26"/>
            <p:cNvSpPr txBox="1"/>
            <p:nvPr/>
          </p:nvSpPr>
          <p:spPr>
            <a:xfrm>
              <a:off x="4876800" y="5182936"/>
              <a:ext cx="1024639" cy="369332"/>
            </a:xfrm>
            <a:prstGeom prst="rect">
              <a:avLst/>
            </a:prstGeom>
            <a:noFill/>
          </p:spPr>
          <p:txBody>
            <a:bodyPr wrap="none" rtlCol="0">
              <a:spAutoFit/>
            </a:bodyPr>
            <a:lstStyle/>
            <a:p>
              <a:r>
                <a:rPr lang="en-US" dirty="0" smtClean="0"/>
                <a:t>Middle R</a:t>
              </a:r>
              <a:endParaRPr lang="en-US" dirty="0"/>
            </a:p>
          </p:txBody>
        </p:sp>
        <p:sp>
          <p:nvSpPr>
            <p:cNvPr id="28" name="TextBox 27"/>
            <p:cNvSpPr txBox="1"/>
            <p:nvPr/>
          </p:nvSpPr>
          <p:spPr>
            <a:xfrm>
              <a:off x="4876800" y="4833836"/>
              <a:ext cx="870495" cy="369332"/>
            </a:xfrm>
            <a:prstGeom prst="rect">
              <a:avLst/>
            </a:prstGeom>
            <a:noFill/>
          </p:spPr>
          <p:txBody>
            <a:bodyPr wrap="none" rtlCol="0">
              <a:spAutoFit/>
            </a:bodyPr>
            <a:lstStyle/>
            <a:p>
              <a:r>
                <a:rPr lang="en-US" dirty="0" smtClean="0"/>
                <a:t>Large R</a:t>
              </a:r>
              <a:endParaRPr lang="en-US" dirty="0"/>
            </a:p>
          </p:txBody>
        </p:sp>
      </p:grpSp>
      <p:sp>
        <p:nvSpPr>
          <p:cNvPr id="3"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2</a:t>
            </a:fld>
            <a:endParaRPr lang="en-US" sz="2000" b="1" dirty="0"/>
          </a:p>
        </p:txBody>
      </p:sp>
    </p:spTree>
    <p:extLst>
      <p:ext uri="{BB962C8B-B14F-4D97-AF65-F5344CB8AC3E}">
        <p14:creationId xmlns:p14="http://schemas.microsoft.com/office/powerpoint/2010/main" val="2841807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1" name="Group 1040"/>
          <p:cNvGrpSpPr/>
          <p:nvPr/>
        </p:nvGrpSpPr>
        <p:grpSpPr>
          <a:xfrm>
            <a:off x="152400" y="246834"/>
            <a:ext cx="7848600" cy="6611166"/>
            <a:chOff x="152400" y="246834"/>
            <a:chExt cx="7848600" cy="6611166"/>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46834"/>
              <a:ext cx="6400800" cy="6153966"/>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1447800" y="4572000"/>
              <a:ext cx="0" cy="18288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37349" y="5334000"/>
              <a:ext cx="710451" cy="369332"/>
            </a:xfrm>
            <a:prstGeom prst="rect">
              <a:avLst/>
            </a:prstGeom>
            <a:noFill/>
          </p:spPr>
          <p:txBody>
            <a:bodyPr wrap="none" rtlCol="0">
              <a:spAutoFit/>
            </a:bodyPr>
            <a:lstStyle/>
            <a:p>
              <a:r>
                <a:rPr lang="en-US" altLang="zh-CN" dirty="0" smtClean="0"/>
                <a:t>77.12</a:t>
              </a:r>
              <a:endParaRPr lang="en-US" dirty="0"/>
            </a:p>
          </p:txBody>
        </p:sp>
        <p:cxnSp>
          <p:nvCxnSpPr>
            <p:cNvPr id="9" name="Straight Arrow Connector 8"/>
            <p:cNvCxnSpPr/>
            <p:nvPr/>
          </p:nvCxnSpPr>
          <p:spPr>
            <a:xfrm flipH="1">
              <a:off x="1600200" y="6477000"/>
              <a:ext cx="1981200" cy="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581400" y="4572000"/>
              <a:ext cx="0" cy="18288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15959" y="6488668"/>
              <a:ext cx="710451" cy="369332"/>
            </a:xfrm>
            <a:prstGeom prst="rect">
              <a:avLst/>
            </a:prstGeom>
            <a:noFill/>
          </p:spPr>
          <p:txBody>
            <a:bodyPr wrap="none" rtlCol="0">
              <a:spAutoFit/>
            </a:bodyPr>
            <a:lstStyle/>
            <a:p>
              <a:r>
                <a:rPr lang="en-US" altLang="zh-CN" dirty="0" smtClean="0"/>
                <a:t>78.65</a:t>
              </a:r>
              <a:endParaRPr lang="en-US" dirty="0"/>
            </a:p>
          </p:txBody>
        </p:sp>
        <p:sp>
          <p:nvSpPr>
            <p:cNvPr id="14" name="Flowchart: Connector 13"/>
            <p:cNvSpPr/>
            <p:nvPr/>
          </p:nvSpPr>
          <p:spPr>
            <a:xfrm>
              <a:off x="3105150" y="4800600"/>
              <a:ext cx="57150" cy="762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3429000" y="4572000"/>
              <a:ext cx="0" cy="3048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835568" y="4969217"/>
              <a:ext cx="593432" cy="369332"/>
            </a:xfrm>
            <a:prstGeom prst="rect">
              <a:avLst/>
            </a:prstGeom>
            <a:solidFill>
              <a:schemeClr val="bg1"/>
            </a:solidFill>
          </p:spPr>
          <p:txBody>
            <a:bodyPr wrap="none" rtlCol="0">
              <a:spAutoFit/>
            </a:bodyPr>
            <a:lstStyle/>
            <a:p>
              <a:r>
                <a:rPr lang="en-US" altLang="zh-CN" dirty="0" smtClean="0"/>
                <a:t>3.75</a:t>
              </a:r>
              <a:endParaRPr lang="en-US" dirty="0"/>
            </a:p>
          </p:txBody>
        </p:sp>
        <p:cxnSp>
          <p:nvCxnSpPr>
            <p:cNvPr id="22" name="Straight Arrow Connector 21"/>
            <p:cNvCxnSpPr/>
            <p:nvPr/>
          </p:nvCxnSpPr>
          <p:spPr>
            <a:xfrm flipH="1">
              <a:off x="3105150" y="4572000"/>
              <a:ext cx="476250" cy="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911768" y="4038600"/>
              <a:ext cx="593432" cy="369332"/>
            </a:xfrm>
            <a:prstGeom prst="rect">
              <a:avLst/>
            </a:prstGeom>
            <a:solidFill>
              <a:schemeClr val="bg1"/>
            </a:solidFill>
          </p:spPr>
          <p:txBody>
            <a:bodyPr wrap="none" rtlCol="0">
              <a:spAutoFit/>
            </a:bodyPr>
            <a:lstStyle/>
            <a:p>
              <a:r>
                <a:rPr lang="en-US" altLang="zh-CN" dirty="0" smtClean="0"/>
                <a:t>7.11</a:t>
              </a:r>
              <a:endParaRPr lang="en-US" dirty="0"/>
            </a:p>
          </p:txBody>
        </p:sp>
        <p:cxnSp>
          <p:nvCxnSpPr>
            <p:cNvPr id="26" name="Straight Arrow Connector 25"/>
            <p:cNvCxnSpPr/>
            <p:nvPr/>
          </p:nvCxnSpPr>
          <p:spPr>
            <a:xfrm>
              <a:off x="1295400" y="3962400"/>
              <a:ext cx="1702289"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20559" y="3733800"/>
              <a:ext cx="827241" cy="369332"/>
            </a:xfrm>
            <a:prstGeom prst="rect">
              <a:avLst/>
            </a:prstGeom>
            <a:noFill/>
          </p:spPr>
          <p:txBody>
            <a:bodyPr wrap="square" rtlCol="0">
              <a:spAutoFit/>
            </a:bodyPr>
            <a:lstStyle/>
            <a:p>
              <a:r>
                <a:rPr lang="en-US" dirty="0" smtClean="0"/>
                <a:t>origin</a:t>
              </a:r>
              <a:endParaRPr lang="en-US" dirty="0"/>
            </a:p>
          </p:txBody>
        </p:sp>
        <p:sp>
          <p:nvSpPr>
            <p:cNvPr id="28" name="TextBox 27"/>
            <p:cNvSpPr txBox="1"/>
            <p:nvPr/>
          </p:nvSpPr>
          <p:spPr>
            <a:xfrm>
              <a:off x="4343400" y="6488668"/>
              <a:ext cx="1371600" cy="369332"/>
            </a:xfrm>
            <a:prstGeom prst="rect">
              <a:avLst/>
            </a:prstGeom>
            <a:noFill/>
          </p:spPr>
          <p:txBody>
            <a:bodyPr wrap="square" rtlCol="0">
              <a:spAutoFit/>
            </a:bodyPr>
            <a:lstStyle/>
            <a:p>
              <a:r>
                <a:rPr lang="en-US" dirty="0" smtClean="0"/>
                <a:t>X</a:t>
              </a:r>
              <a:endParaRPr lang="en-US" dirty="0"/>
            </a:p>
          </p:txBody>
        </p:sp>
        <p:sp>
          <p:nvSpPr>
            <p:cNvPr id="30" name="TextBox 29"/>
            <p:cNvSpPr txBox="1"/>
            <p:nvPr/>
          </p:nvSpPr>
          <p:spPr>
            <a:xfrm>
              <a:off x="157879" y="2585153"/>
              <a:ext cx="381000" cy="369332"/>
            </a:xfrm>
            <a:prstGeom prst="rect">
              <a:avLst/>
            </a:prstGeom>
            <a:noFill/>
          </p:spPr>
          <p:txBody>
            <a:bodyPr wrap="square" rtlCol="0">
              <a:spAutoFit/>
            </a:bodyPr>
            <a:lstStyle/>
            <a:p>
              <a:r>
                <a:rPr lang="en-US" dirty="0" smtClean="0"/>
                <a:t>Y</a:t>
              </a:r>
              <a:endParaRPr lang="en-US" dirty="0"/>
            </a:p>
          </p:txBody>
        </p:sp>
        <p:cxnSp>
          <p:nvCxnSpPr>
            <p:cNvPr id="31" name="Straight Arrow Connector 30"/>
            <p:cNvCxnSpPr/>
            <p:nvPr/>
          </p:nvCxnSpPr>
          <p:spPr>
            <a:xfrm flipV="1">
              <a:off x="152400" y="2438400"/>
              <a:ext cx="0" cy="148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Straight Arrow Connector 1024"/>
            <p:cNvCxnSpPr/>
            <p:nvPr/>
          </p:nvCxnSpPr>
          <p:spPr>
            <a:xfrm>
              <a:off x="4622042" y="6700208"/>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8" name="Straight Connector 1027"/>
            <p:cNvCxnSpPr/>
            <p:nvPr/>
          </p:nvCxnSpPr>
          <p:spPr>
            <a:xfrm flipV="1">
              <a:off x="3153931" y="4800600"/>
              <a:ext cx="3018269" cy="26941"/>
            </a:xfrm>
            <a:prstGeom prst="line">
              <a:avLst/>
            </a:prstGeom>
            <a:ln w="2540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030" name="Straight Connector 1029"/>
            <p:cNvCxnSpPr/>
            <p:nvPr/>
          </p:nvCxnSpPr>
          <p:spPr>
            <a:xfrm>
              <a:off x="4367463" y="3886200"/>
              <a:ext cx="43313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800600" y="3918466"/>
              <a:ext cx="0" cy="958334"/>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32" name="TextBox 1031"/>
            <p:cNvSpPr txBox="1"/>
            <p:nvPr/>
          </p:nvSpPr>
          <p:spPr>
            <a:xfrm>
              <a:off x="4343400" y="4191000"/>
              <a:ext cx="418704" cy="369332"/>
            </a:xfrm>
            <a:prstGeom prst="rect">
              <a:avLst/>
            </a:prstGeom>
            <a:solidFill>
              <a:schemeClr val="bg1"/>
            </a:solidFill>
          </p:spPr>
          <p:txBody>
            <a:bodyPr wrap="none" rtlCol="0">
              <a:spAutoFit/>
            </a:bodyPr>
            <a:lstStyle>
              <a:defPPr>
                <a:defRPr lang="en-US"/>
              </a:defPPr>
            </a:lstStyle>
            <a:p>
              <a:r>
                <a:rPr lang="en-US" dirty="0" smtClean="0"/>
                <a:t>15</a:t>
              </a:r>
              <a:endParaRPr lang="en-US" dirty="0"/>
            </a:p>
          </p:txBody>
        </p:sp>
        <p:cxnSp>
          <p:nvCxnSpPr>
            <p:cNvPr id="42" name="Straight Arrow Connector 41"/>
            <p:cNvCxnSpPr/>
            <p:nvPr/>
          </p:nvCxnSpPr>
          <p:spPr>
            <a:xfrm flipH="1">
              <a:off x="3124201" y="3962400"/>
              <a:ext cx="1676399" cy="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467496" y="3516868"/>
              <a:ext cx="418704" cy="369332"/>
            </a:xfrm>
            <a:prstGeom prst="rect">
              <a:avLst/>
            </a:prstGeom>
            <a:solidFill>
              <a:schemeClr val="bg1"/>
            </a:solidFill>
          </p:spPr>
          <p:txBody>
            <a:bodyPr wrap="none" rtlCol="0">
              <a:spAutoFit/>
            </a:bodyPr>
            <a:lstStyle>
              <a:defPPr>
                <a:defRPr lang="en-US"/>
              </a:defPPr>
            </a:lstStyle>
            <a:p>
              <a:r>
                <a:rPr lang="en-US" dirty="0" smtClean="0"/>
                <a:t>55</a:t>
              </a:r>
              <a:endParaRPr lang="en-US" dirty="0"/>
            </a:p>
          </p:txBody>
        </p:sp>
        <p:sp>
          <p:nvSpPr>
            <p:cNvPr id="46" name="TextBox 45"/>
            <p:cNvSpPr txBox="1"/>
            <p:nvPr/>
          </p:nvSpPr>
          <p:spPr>
            <a:xfrm>
              <a:off x="4324188" y="2057400"/>
              <a:ext cx="476412" cy="369332"/>
            </a:xfrm>
            <a:prstGeom prst="rect">
              <a:avLst/>
            </a:prstGeom>
            <a:solidFill>
              <a:schemeClr val="bg1"/>
            </a:solidFill>
          </p:spPr>
          <p:txBody>
            <a:bodyPr wrap="none" rtlCol="0">
              <a:spAutoFit/>
            </a:bodyPr>
            <a:lstStyle>
              <a:defPPr>
                <a:defRPr lang="en-US"/>
              </a:defPPr>
            </a:lstStyle>
            <a:p>
              <a:r>
                <a:rPr lang="en-US" dirty="0" smtClean="0"/>
                <a:t>9.9</a:t>
              </a:r>
              <a:endParaRPr lang="en-US" dirty="0"/>
            </a:p>
          </p:txBody>
        </p:sp>
        <p:sp>
          <p:nvSpPr>
            <p:cNvPr id="1037" name="TextBox 1036"/>
            <p:cNvSpPr txBox="1"/>
            <p:nvPr/>
          </p:nvSpPr>
          <p:spPr>
            <a:xfrm>
              <a:off x="6019800" y="3810000"/>
              <a:ext cx="1539396" cy="646331"/>
            </a:xfrm>
            <a:prstGeom prst="rect">
              <a:avLst/>
            </a:prstGeom>
            <a:noFill/>
            <a:ln>
              <a:solidFill>
                <a:srgbClr val="FF0000"/>
              </a:solidFill>
            </a:ln>
          </p:spPr>
          <p:txBody>
            <a:bodyPr wrap="none" rtlCol="0">
              <a:spAutoFit/>
            </a:bodyPr>
            <a:lstStyle/>
            <a:p>
              <a:r>
                <a:rPr lang="en-US" b="1" dirty="0" smtClean="0">
                  <a:solidFill>
                    <a:schemeClr val="bg1"/>
                  </a:solidFill>
                </a:rPr>
                <a:t>Small</a:t>
              </a:r>
              <a:r>
                <a:rPr lang="en-US" dirty="0" smtClean="0">
                  <a:solidFill>
                    <a:srgbClr val="FF0000"/>
                  </a:solidFill>
                </a:rPr>
                <a:t> R scans </a:t>
              </a:r>
            </a:p>
            <a:p>
              <a:r>
                <a:rPr lang="en-US" dirty="0" smtClean="0">
                  <a:solidFill>
                    <a:srgbClr val="FF0000"/>
                  </a:solidFill>
                </a:rPr>
                <a:t>in –X direction</a:t>
              </a:r>
              <a:endParaRPr lang="en-US" dirty="0">
                <a:solidFill>
                  <a:srgbClr val="FF0000"/>
                </a:solidFill>
              </a:endParaRPr>
            </a:p>
          </p:txBody>
        </p:sp>
        <p:cxnSp>
          <p:nvCxnSpPr>
            <p:cNvPr id="51" name="Straight Connector 50"/>
            <p:cNvCxnSpPr/>
            <p:nvPr/>
          </p:nvCxnSpPr>
          <p:spPr>
            <a:xfrm>
              <a:off x="4343400" y="3124200"/>
              <a:ext cx="43313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410200" y="3124200"/>
              <a:ext cx="0" cy="1720334"/>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953000" y="3657600"/>
              <a:ext cx="418704" cy="369332"/>
            </a:xfrm>
            <a:prstGeom prst="rect">
              <a:avLst/>
            </a:prstGeom>
            <a:solidFill>
              <a:schemeClr val="bg1"/>
            </a:solidFill>
          </p:spPr>
          <p:txBody>
            <a:bodyPr wrap="none" rtlCol="0">
              <a:spAutoFit/>
            </a:bodyPr>
            <a:lstStyle>
              <a:defPPr>
                <a:defRPr lang="en-US"/>
              </a:defPPr>
            </a:lstStyle>
            <a:p>
              <a:r>
                <a:rPr lang="en-US" dirty="0" smtClean="0"/>
                <a:t>50</a:t>
              </a:r>
              <a:endParaRPr lang="en-US" dirty="0"/>
            </a:p>
          </p:txBody>
        </p:sp>
        <p:cxnSp>
          <p:nvCxnSpPr>
            <p:cNvPr id="55" name="Straight Connector 54"/>
            <p:cNvCxnSpPr/>
            <p:nvPr/>
          </p:nvCxnSpPr>
          <p:spPr>
            <a:xfrm>
              <a:off x="4343400" y="2514600"/>
              <a:ext cx="433137"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867400" y="2438400"/>
              <a:ext cx="0" cy="2406134"/>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372496" y="2667000"/>
              <a:ext cx="418704" cy="369332"/>
            </a:xfrm>
            <a:prstGeom prst="rect">
              <a:avLst/>
            </a:prstGeom>
            <a:solidFill>
              <a:schemeClr val="bg1"/>
            </a:solidFill>
          </p:spPr>
          <p:txBody>
            <a:bodyPr wrap="none" rtlCol="0">
              <a:spAutoFit/>
            </a:bodyPr>
            <a:lstStyle>
              <a:defPPr>
                <a:defRPr lang="en-US"/>
              </a:defPPr>
            </a:lstStyle>
            <a:p>
              <a:r>
                <a:rPr lang="en-US" dirty="0" smtClean="0"/>
                <a:t>85</a:t>
              </a:r>
              <a:endParaRPr lang="en-US" dirty="0"/>
            </a:p>
          </p:txBody>
        </p:sp>
        <p:sp>
          <p:nvSpPr>
            <p:cNvPr id="59" name="TextBox 58"/>
            <p:cNvSpPr txBox="1"/>
            <p:nvPr/>
          </p:nvSpPr>
          <p:spPr>
            <a:xfrm>
              <a:off x="6019800" y="2895600"/>
              <a:ext cx="1638269" cy="646331"/>
            </a:xfrm>
            <a:prstGeom prst="rect">
              <a:avLst/>
            </a:prstGeom>
            <a:noFill/>
            <a:ln>
              <a:solidFill>
                <a:srgbClr val="FF0000"/>
              </a:solidFill>
            </a:ln>
          </p:spPr>
          <p:txBody>
            <a:bodyPr wrap="none" rtlCol="0">
              <a:spAutoFit/>
            </a:bodyPr>
            <a:lstStyle/>
            <a:p>
              <a:r>
                <a:rPr lang="en-US" b="1" dirty="0" smtClean="0">
                  <a:solidFill>
                    <a:schemeClr val="bg1"/>
                  </a:solidFill>
                </a:rPr>
                <a:t>Middle</a:t>
              </a:r>
              <a:r>
                <a:rPr lang="en-US" dirty="0" smtClean="0">
                  <a:solidFill>
                    <a:srgbClr val="FF0000"/>
                  </a:solidFill>
                </a:rPr>
                <a:t> R scans </a:t>
              </a:r>
            </a:p>
            <a:p>
              <a:r>
                <a:rPr lang="en-US" dirty="0" smtClean="0">
                  <a:solidFill>
                    <a:srgbClr val="FF0000"/>
                  </a:solidFill>
                </a:rPr>
                <a:t>in –X direction</a:t>
              </a:r>
              <a:endParaRPr lang="en-US" dirty="0">
                <a:solidFill>
                  <a:srgbClr val="FF0000"/>
                </a:solidFill>
              </a:endParaRPr>
            </a:p>
          </p:txBody>
        </p:sp>
        <p:sp>
          <p:nvSpPr>
            <p:cNvPr id="60" name="TextBox 59"/>
            <p:cNvSpPr txBox="1"/>
            <p:nvPr/>
          </p:nvSpPr>
          <p:spPr>
            <a:xfrm>
              <a:off x="6019800" y="2133600"/>
              <a:ext cx="1539396" cy="646331"/>
            </a:xfrm>
            <a:prstGeom prst="rect">
              <a:avLst/>
            </a:prstGeom>
            <a:noFill/>
            <a:ln>
              <a:solidFill>
                <a:srgbClr val="FF0000"/>
              </a:solidFill>
            </a:ln>
          </p:spPr>
          <p:txBody>
            <a:bodyPr wrap="none" rtlCol="0">
              <a:spAutoFit/>
            </a:bodyPr>
            <a:lstStyle/>
            <a:p>
              <a:r>
                <a:rPr lang="en-US" b="1" dirty="0" smtClean="0">
                  <a:solidFill>
                    <a:schemeClr val="bg1"/>
                  </a:solidFill>
                </a:rPr>
                <a:t>Large </a:t>
              </a:r>
              <a:r>
                <a:rPr lang="en-US" dirty="0" smtClean="0">
                  <a:solidFill>
                    <a:srgbClr val="FF0000"/>
                  </a:solidFill>
                </a:rPr>
                <a:t>R scans </a:t>
              </a:r>
            </a:p>
            <a:p>
              <a:r>
                <a:rPr lang="en-US" dirty="0" smtClean="0">
                  <a:solidFill>
                    <a:srgbClr val="FF0000"/>
                  </a:solidFill>
                </a:rPr>
                <a:t>in –X direction</a:t>
              </a:r>
              <a:endParaRPr lang="en-US" dirty="0">
                <a:solidFill>
                  <a:srgbClr val="FF0000"/>
                </a:solidFill>
              </a:endParaRPr>
            </a:p>
          </p:txBody>
        </p:sp>
      </p:grpSp>
      <p:sp>
        <p:nvSpPr>
          <p:cNvPr id="1042" name="TextBox 1041"/>
          <p:cNvSpPr txBox="1"/>
          <p:nvPr/>
        </p:nvSpPr>
        <p:spPr>
          <a:xfrm>
            <a:off x="5638800" y="6477000"/>
            <a:ext cx="1233030" cy="369332"/>
          </a:xfrm>
          <a:prstGeom prst="rect">
            <a:avLst/>
          </a:prstGeom>
          <a:noFill/>
        </p:spPr>
        <p:txBody>
          <a:bodyPr wrap="none" rtlCol="0">
            <a:spAutoFit/>
          </a:bodyPr>
          <a:lstStyle/>
          <a:p>
            <a:r>
              <a:rPr lang="en-US" dirty="0" smtClean="0"/>
              <a:t>Unit in mm</a:t>
            </a:r>
            <a:endParaRPr lang="en-US" dirty="0"/>
          </a:p>
        </p:txBody>
      </p:sp>
      <p:sp>
        <p:nvSpPr>
          <p:cNvPr id="63" name="TextBox 62"/>
          <p:cNvSpPr txBox="1"/>
          <p:nvPr/>
        </p:nvSpPr>
        <p:spPr>
          <a:xfrm>
            <a:off x="7315200" y="6400800"/>
            <a:ext cx="1772601" cy="461665"/>
          </a:xfrm>
          <a:prstGeom prst="rect">
            <a:avLst/>
          </a:prstGeom>
          <a:noFill/>
        </p:spPr>
        <p:txBody>
          <a:bodyPr wrap="none" rtlCol="0">
            <a:spAutoFit/>
          </a:bodyPr>
          <a:lstStyle/>
          <a:p>
            <a:r>
              <a:rPr lang="en-US" sz="1200" dirty="0" smtClean="0"/>
              <a:t>Based on 48-strip board, </a:t>
            </a:r>
          </a:p>
          <a:p>
            <a:r>
              <a:rPr lang="en-US" sz="1200" dirty="0" smtClean="0"/>
              <a:t>similar for 30-strip board.</a:t>
            </a:r>
            <a:endParaRPr lang="en-US" sz="1200" dirty="0"/>
          </a:p>
        </p:txBody>
      </p:sp>
      <p:sp>
        <p:nvSpPr>
          <p:cNvPr id="65" name="Slide Number Placeholder 2"/>
          <p:cNvSpPr>
            <a:spLocks noGrp="1"/>
          </p:cNvSpPr>
          <p:nvPr>
            <p:ph type="sldNum" sz="quarter" idx="12"/>
          </p:nvPr>
        </p:nvSpPr>
        <p:spPr>
          <a:xfrm>
            <a:off x="7010400" y="6019800"/>
            <a:ext cx="2133600" cy="365125"/>
          </a:xfrm>
        </p:spPr>
        <p:txBody>
          <a:bodyPr/>
          <a:lstStyle/>
          <a:p>
            <a:fld id="{B6F15528-21DE-4FAA-801E-634DDDAF4B2B}" type="slidenum">
              <a:rPr lang="en-US" sz="2000" b="1" smtClean="0"/>
              <a:pPr/>
              <a:t>3</a:t>
            </a:fld>
            <a:endParaRPr lang="en-US" sz="2000" b="1"/>
          </a:p>
        </p:txBody>
      </p:sp>
      <p:sp>
        <p:nvSpPr>
          <p:cNvPr id="1044" name="TextBox 1043"/>
          <p:cNvSpPr txBox="1"/>
          <p:nvPr/>
        </p:nvSpPr>
        <p:spPr>
          <a:xfrm>
            <a:off x="8001000" y="2133600"/>
            <a:ext cx="1086801" cy="2308324"/>
          </a:xfrm>
          <a:prstGeom prst="rect">
            <a:avLst/>
          </a:prstGeom>
          <a:noFill/>
        </p:spPr>
        <p:txBody>
          <a:bodyPr wrap="square" rtlCol="0">
            <a:spAutoFit/>
          </a:bodyPr>
          <a:lstStyle/>
          <a:p>
            <a:r>
              <a:rPr lang="en-US" sz="1600" dirty="0" smtClean="0"/>
              <a:t>Due to </a:t>
            </a:r>
            <a:r>
              <a:rPr lang="en-US" sz="1600" dirty="0" err="1" smtClean="0"/>
              <a:t>Altium</a:t>
            </a:r>
            <a:r>
              <a:rPr lang="en-US" sz="1600" dirty="0" smtClean="0"/>
              <a:t> resolution, the zigzag shape is not shown correctly, please ignore.</a:t>
            </a:r>
            <a:endParaRPr lang="en-US" sz="1600" dirty="0"/>
          </a:p>
        </p:txBody>
      </p:sp>
    </p:spTree>
    <p:extLst>
      <p:ext uri="{BB962C8B-B14F-4D97-AF65-F5344CB8AC3E}">
        <p14:creationId xmlns:p14="http://schemas.microsoft.com/office/powerpoint/2010/main" val="381287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25335"/>
            <a:ext cx="3200401" cy="262306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799" y="3625335"/>
            <a:ext cx="3009255" cy="262306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3625334"/>
            <a:ext cx="3276600" cy="2532785"/>
          </a:xfrm>
          <a:prstGeom prst="rect">
            <a:avLst/>
          </a:prstGeom>
        </p:spPr>
      </p:pic>
      <p:sp>
        <p:nvSpPr>
          <p:cNvPr id="7" name="TextBox 6"/>
          <p:cNvSpPr txBox="1"/>
          <p:nvPr/>
        </p:nvSpPr>
        <p:spPr>
          <a:xfrm flipH="1">
            <a:off x="899775" y="3440668"/>
            <a:ext cx="1567869" cy="369332"/>
          </a:xfrm>
          <a:prstGeom prst="rect">
            <a:avLst/>
          </a:prstGeom>
          <a:noFill/>
        </p:spPr>
        <p:txBody>
          <a:bodyPr wrap="square" rtlCol="0">
            <a:spAutoFit/>
          </a:bodyPr>
          <a:lstStyle/>
          <a:p>
            <a:r>
              <a:rPr lang="en-US" dirty="0" smtClean="0"/>
              <a:t>Small R scan</a:t>
            </a:r>
            <a:endParaRPr lang="en-US" dirty="0"/>
          </a:p>
        </p:txBody>
      </p:sp>
      <p:sp>
        <p:nvSpPr>
          <p:cNvPr id="8" name="TextBox 7"/>
          <p:cNvSpPr txBox="1"/>
          <p:nvPr/>
        </p:nvSpPr>
        <p:spPr>
          <a:xfrm flipH="1">
            <a:off x="3692492" y="3440668"/>
            <a:ext cx="1567869" cy="369332"/>
          </a:xfrm>
          <a:prstGeom prst="rect">
            <a:avLst/>
          </a:prstGeom>
          <a:noFill/>
        </p:spPr>
        <p:txBody>
          <a:bodyPr wrap="square" rtlCol="0">
            <a:spAutoFit/>
          </a:bodyPr>
          <a:lstStyle/>
          <a:p>
            <a:r>
              <a:rPr lang="en-US" dirty="0" smtClean="0"/>
              <a:t>Middle R scan</a:t>
            </a:r>
            <a:endParaRPr lang="en-US" dirty="0"/>
          </a:p>
        </p:txBody>
      </p:sp>
      <p:sp>
        <p:nvSpPr>
          <p:cNvPr id="9" name="TextBox 8"/>
          <p:cNvSpPr txBox="1"/>
          <p:nvPr/>
        </p:nvSpPr>
        <p:spPr>
          <a:xfrm flipH="1">
            <a:off x="6858000" y="3440668"/>
            <a:ext cx="1567869" cy="369332"/>
          </a:xfrm>
          <a:prstGeom prst="rect">
            <a:avLst/>
          </a:prstGeom>
          <a:noFill/>
        </p:spPr>
        <p:txBody>
          <a:bodyPr wrap="square" rtlCol="0">
            <a:spAutoFit/>
          </a:bodyPr>
          <a:lstStyle/>
          <a:p>
            <a:r>
              <a:rPr lang="en-US" dirty="0" smtClean="0"/>
              <a:t>Large R scan</a:t>
            </a:r>
            <a:endParaRPr lang="en-US" dirty="0"/>
          </a:p>
        </p:txBody>
      </p:sp>
      <p:sp>
        <p:nvSpPr>
          <p:cNvPr id="10" name="TextBox 9"/>
          <p:cNvSpPr txBox="1"/>
          <p:nvPr/>
        </p:nvSpPr>
        <p:spPr>
          <a:xfrm>
            <a:off x="0" y="6305490"/>
            <a:ext cx="8610600" cy="400110"/>
          </a:xfrm>
          <a:prstGeom prst="rect">
            <a:avLst/>
          </a:prstGeom>
          <a:noFill/>
        </p:spPr>
        <p:txBody>
          <a:bodyPr wrap="square" rtlCol="0">
            <a:spAutoFit/>
          </a:bodyPr>
          <a:lstStyle/>
          <a:p>
            <a:pPr marL="285750" indent="-285750">
              <a:buFont typeface="Arial" pitchFamily="34" charset="0"/>
              <a:buChar char="•"/>
            </a:pPr>
            <a:r>
              <a:rPr lang="en-US" sz="2000" b="1" dirty="0">
                <a:solidFill>
                  <a:srgbClr val="3333FF"/>
                </a:solidFill>
                <a:latin typeface="+mj-lt"/>
                <a:ea typeface="+mj-ea"/>
                <a:cs typeface="+mj-cs"/>
              </a:rPr>
              <a:t>Fraction of cluster size = 1 events in all </a:t>
            </a:r>
            <a:r>
              <a:rPr lang="en-US" sz="2000" b="1" dirty="0" err="1" smtClean="0">
                <a:solidFill>
                  <a:srgbClr val="3333FF"/>
                </a:solidFill>
                <a:latin typeface="+mj-lt"/>
                <a:ea typeface="+mj-ea"/>
                <a:cs typeface="+mj-cs"/>
              </a:rPr>
              <a:t>clusterMulti</a:t>
            </a:r>
            <a:r>
              <a:rPr lang="en-US" sz="2000" b="1" dirty="0" smtClean="0">
                <a:solidFill>
                  <a:srgbClr val="3333FF"/>
                </a:solidFill>
                <a:latin typeface="+mj-lt"/>
                <a:ea typeface="+mj-ea"/>
                <a:cs typeface="+mj-cs"/>
              </a:rPr>
              <a:t> </a:t>
            </a:r>
            <a:r>
              <a:rPr lang="en-US" sz="2000" b="1" dirty="0">
                <a:solidFill>
                  <a:srgbClr val="3333FF"/>
                </a:solidFill>
                <a:latin typeface="+mj-lt"/>
                <a:ea typeface="+mj-ea"/>
                <a:cs typeface="+mj-cs"/>
              </a:rPr>
              <a:t>= 1 events.</a:t>
            </a:r>
          </a:p>
        </p:txBody>
      </p:sp>
      <p:sp>
        <p:nvSpPr>
          <p:cNvPr id="11" name="Title 1"/>
          <p:cNvSpPr>
            <a:spLocks noGrp="1"/>
          </p:cNvSpPr>
          <p:nvPr>
            <p:ph type="title"/>
          </p:nvPr>
        </p:nvSpPr>
        <p:spPr>
          <a:xfrm>
            <a:off x="0" y="0"/>
            <a:ext cx="8686800" cy="762000"/>
          </a:xfrm>
        </p:spPr>
        <p:txBody>
          <a:bodyPr>
            <a:noAutofit/>
          </a:bodyPr>
          <a:lstStyle/>
          <a:p>
            <a:pPr marL="342900" indent="-342900" algn="l">
              <a:buFont typeface="Arial" pitchFamily="34" charset="0"/>
              <a:buChar char="•"/>
            </a:pPr>
            <a:r>
              <a:rPr lang="en-US" sz="2400" b="1" dirty="0" smtClean="0">
                <a:solidFill>
                  <a:srgbClr val="3333FF"/>
                </a:solidFill>
              </a:rPr>
              <a:t>Fraction of cluster multiplicity = 1 events (ZZ_30). </a:t>
            </a:r>
            <a:r>
              <a:rPr lang="en-US" sz="2000" b="1" u="sng" dirty="0" smtClean="0">
                <a:solidFill>
                  <a:srgbClr val="3333FF"/>
                </a:solidFill>
              </a:rPr>
              <a:t>Most of runs have &lt;20% of </a:t>
            </a:r>
            <a:r>
              <a:rPr lang="en-US" sz="2000" b="1" u="sng" dirty="0" err="1" smtClean="0">
                <a:solidFill>
                  <a:srgbClr val="3333FF"/>
                </a:solidFill>
              </a:rPr>
              <a:t>clusterMult</a:t>
            </a:r>
            <a:r>
              <a:rPr lang="en-US" sz="2000" b="1" u="sng" dirty="0" smtClean="0">
                <a:solidFill>
                  <a:srgbClr val="3333FF"/>
                </a:solidFill>
              </a:rPr>
              <a:t>=1 events</a:t>
            </a:r>
            <a:r>
              <a:rPr lang="en-US" sz="2000" b="1" dirty="0" smtClean="0">
                <a:solidFill>
                  <a:srgbClr val="3333FF"/>
                </a:solidFill>
              </a:rPr>
              <a:t>.</a:t>
            </a:r>
            <a:endParaRPr lang="en-US" sz="2400" b="1" dirty="0">
              <a:solidFill>
                <a:srgbClr val="3333FF"/>
              </a:solidFill>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85800"/>
            <a:ext cx="3200401" cy="2667000"/>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1800" y="685800"/>
            <a:ext cx="3009254" cy="2667000"/>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1054" y="685800"/>
            <a:ext cx="3162946" cy="2667000"/>
          </a:xfrm>
          <a:prstGeom prst="rect">
            <a:avLst/>
          </a:prstGeom>
        </p:spPr>
      </p:pic>
      <p:cxnSp>
        <p:nvCxnSpPr>
          <p:cNvPr id="3" name="Straight Arrow Connector 2"/>
          <p:cNvCxnSpPr/>
          <p:nvPr/>
        </p:nvCxnSpPr>
        <p:spPr>
          <a:xfrm flipH="1" flipV="1">
            <a:off x="8153400" y="1295400"/>
            <a:ext cx="27247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924800" y="1600200"/>
            <a:ext cx="1041182" cy="646331"/>
          </a:xfrm>
          <a:prstGeom prst="rect">
            <a:avLst/>
          </a:prstGeom>
          <a:noFill/>
        </p:spPr>
        <p:txBody>
          <a:bodyPr wrap="none" rtlCol="0">
            <a:spAutoFit/>
          </a:bodyPr>
          <a:lstStyle/>
          <a:p>
            <a:r>
              <a:rPr lang="en-US" dirty="0" smtClean="0"/>
              <a:t>Lower </a:t>
            </a:r>
          </a:p>
          <a:p>
            <a:r>
              <a:rPr lang="en-US" dirty="0" smtClean="0"/>
              <a:t>gain runs</a:t>
            </a:r>
            <a:endParaRPr lang="en-US" dirty="0"/>
          </a:p>
        </p:txBody>
      </p:sp>
      <p:sp>
        <p:nvSpPr>
          <p:cNvPr id="16"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4</a:t>
            </a:fld>
            <a:endParaRPr lang="en-US" sz="2000" b="1" dirty="0"/>
          </a:p>
        </p:txBody>
      </p:sp>
    </p:spTree>
    <p:extLst>
      <p:ext uri="{BB962C8B-B14F-4D97-AF65-F5344CB8AC3E}">
        <p14:creationId xmlns:p14="http://schemas.microsoft.com/office/powerpoint/2010/main" val="1009588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9" y="3276599"/>
            <a:ext cx="4412671" cy="251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6812" y="3276599"/>
            <a:ext cx="4461624" cy="251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6812" y="685800"/>
            <a:ext cx="4461624"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 y="685800"/>
            <a:ext cx="441959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5791200"/>
            <a:ext cx="9144000" cy="1015663"/>
          </a:xfrm>
          <a:prstGeom prst="rect">
            <a:avLst/>
          </a:prstGeom>
          <a:noFill/>
        </p:spPr>
        <p:txBody>
          <a:bodyPr wrap="square" rtlCol="0">
            <a:spAutoFit/>
          </a:bodyPr>
          <a:lstStyle/>
          <a:p>
            <a:pPr marL="285750" indent="-285750">
              <a:buFont typeface="Arial" pitchFamily="34" charset="0"/>
              <a:buChar char="•"/>
            </a:pPr>
            <a:r>
              <a:rPr lang="en-US" sz="2000" dirty="0" smtClean="0"/>
              <a:t>Note that </a:t>
            </a:r>
            <a:r>
              <a:rPr lang="en-US" sz="2000" u="sng" dirty="0" smtClean="0"/>
              <a:t>maximum charge happens in different time bins for different strip numbers</a:t>
            </a:r>
            <a:r>
              <a:rPr lang="en-US" sz="2000" dirty="0" smtClean="0"/>
              <a:t>. How do we define total/strip charge in a cluster? (since charge is needed when calculating centroid (hit) positions.)</a:t>
            </a:r>
            <a:endParaRPr lang="en-US" sz="2000" dirty="0"/>
          </a:p>
        </p:txBody>
      </p:sp>
      <p:sp>
        <p:nvSpPr>
          <p:cNvPr id="7" name="Title 1"/>
          <p:cNvSpPr>
            <a:spLocks noGrp="1"/>
          </p:cNvSpPr>
          <p:nvPr>
            <p:ph type="title"/>
          </p:nvPr>
        </p:nvSpPr>
        <p:spPr>
          <a:xfrm>
            <a:off x="457200" y="0"/>
            <a:ext cx="8229600" cy="533400"/>
          </a:xfrm>
        </p:spPr>
        <p:txBody>
          <a:bodyPr>
            <a:noAutofit/>
          </a:bodyPr>
          <a:lstStyle/>
          <a:p>
            <a:r>
              <a:rPr lang="en-US" sz="2400" b="1" dirty="0" smtClean="0">
                <a:solidFill>
                  <a:srgbClr val="3333FF"/>
                </a:solidFill>
              </a:rPr>
              <a:t>Example of some raw signals </a:t>
            </a:r>
            <a:br>
              <a:rPr lang="en-US" sz="2400" b="1" dirty="0" smtClean="0">
                <a:solidFill>
                  <a:srgbClr val="3333FF"/>
                </a:solidFill>
              </a:rPr>
            </a:br>
            <a:r>
              <a:rPr lang="en-US" sz="2400" b="1" dirty="0" smtClean="0">
                <a:solidFill>
                  <a:srgbClr val="3333FF"/>
                </a:solidFill>
              </a:rPr>
              <a:t>(after threshold cut, ZZ30_smallR_run80007, </a:t>
            </a:r>
            <a:r>
              <a:rPr lang="en-US" sz="2400" b="1" dirty="0" err="1" smtClean="0">
                <a:solidFill>
                  <a:srgbClr val="3333FF"/>
                </a:solidFill>
              </a:rPr>
              <a:t>clusterMult</a:t>
            </a:r>
            <a:r>
              <a:rPr lang="en-US" sz="2400" b="1" dirty="0" smtClean="0">
                <a:solidFill>
                  <a:srgbClr val="3333FF"/>
                </a:solidFill>
              </a:rPr>
              <a:t>=1)</a:t>
            </a:r>
            <a:endParaRPr lang="en-US" sz="2400" b="1" dirty="0">
              <a:solidFill>
                <a:srgbClr val="3333FF"/>
              </a:solidFill>
            </a:endParaRPr>
          </a:p>
        </p:txBody>
      </p:sp>
      <p:sp>
        <p:nvSpPr>
          <p:cNvPr id="9"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5</a:t>
            </a:fld>
            <a:endParaRPr lang="en-US" sz="2000" b="1" dirty="0"/>
          </a:p>
        </p:txBody>
      </p:sp>
    </p:spTree>
    <p:extLst>
      <p:ext uri="{BB962C8B-B14F-4D97-AF65-F5344CB8AC3E}">
        <p14:creationId xmlns:p14="http://schemas.microsoft.com/office/powerpoint/2010/main" val="1348444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5168684" cy="35052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86200"/>
            <a:ext cx="5168683" cy="29718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381000"/>
            <a:ext cx="4343400" cy="3505200"/>
          </a:xfrm>
          <a:prstGeom prst="rect">
            <a:avLst/>
          </a:prstGeom>
        </p:spPr>
      </p:pic>
      <p:sp>
        <p:nvSpPr>
          <p:cNvPr id="7" name="TextBox 6"/>
          <p:cNvSpPr txBox="1"/>
          <p:nvPr/>
        </p:nvSpPr>
        <p:spPr>
          <a:xfrm>
            <a:off x="4953000" y="3886200"/>
            <a:ext cx="4114800" cy="2862322"/>
          </a:xfrm>
          <a:prstGeom prst="rect">
            <a:avLst/>
          </a:prstGeom>
          <a:noFill/>
        </p:spPr>
        <p:txBody>
          <a:bodyPr wrap="square" rtlCol="0">
            <a:spAutoFit/>
          </a:bodyPr>
          <a:lstStyle/>
          <a:p>
            <a:pPr marL="285750" indent="-285750">
              <a:buFont typeface="Arial" pitchFamily="34" charset="0"/>
              <a:buChar char="•"/>
            </a:pPr>
            <a:r>
              <a:rPr lang="en-US" dirty="0" smtClean="0"/>
              <a:t>Charge is defined from integration of each strip in a </a:t>
            </a:r>
            <a:r>
              <a:rPr lang="en-US" dirty="0" smtClean="0"/>
              <a:t>cluster (get similar results if peak charge is used).</a:t>
            </a:r>
          </a:p>
          <a:p>
            <a:pPr marL="285750" indent="-285750">
              <a:buFont typeface="Arial" pitchFamily="34" charset="0"/>
              <a:buChar char="•"/>
            </a:pPr>
            <a:r>
              <a:rPr lang="en-US" dirty="0" smtClean="0"/>
              <a:t>A bad thing: at some x ray positions, measured position does not change. This insensitivity is not due to single-strip clusters .</a:t>
            </a:r>
          </a:p>
          <a:p>
            <a:pPr marL="285750" indent="-285750">
              <a:buFont typeface="Arial" pitchFamily="34" charset="0"/>
              <a:buChar char="•"/>
            </a:pPr>
            <a:r>
              <a:rPr lang="en-US" dirty="0" smtClean="0"/>
              <a:t>A good thing: for those positions, widths of position distributions are very small (&lt;30 </a:t>
            </a:r>
            <a:r>
              <a:rPr lang="en-US" dirty="0" err="1" smtClean="0"/>
              <a:t>urad</a:t>
            </a:r>
            <a:r>
              <a:rPr lang="en-US" dirty="0" smtClean="0"/>
              <a:t>).</a:t>
            </a:r>
            <a:endParaRPr lang="en-US" dirty="0"/>
          </a:p>
        </p:txBody>
      </p:sp>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Mean and Sigma of Position </a:t>
            </a:r>
            <a:r>
              <a:rPr lang="en-US" sz="2200" b="1" dirty="0" smtClean="0">
                <a:solidFill>
                  <a:srgbClr val="3333FF"/>
                </a:solidFill>
              </a:rPr>
              <a:t>D</a:t>
            </a:r>
            <a:r>
              <a:rPr lang="en-US" sz="2200" b="1" dirty="0" smtClean="0">
                <a:solidFill>
                  <a:srgbClr val="3333FF"/>
                </a:solidFill>
              </a:rPr>
              <a:t>istributions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sp>
        <p:nvSpPr>
          <p:cNvPr id="9"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6</a:t>
            </a:fld>
            <a:endParaRPr lang="en-US" sz="2000" b="1" dirty="0"/>
          </a:p>
        </p:txBody>
      </p:sp>
    </p:spTree>
    <p:extLst>
      <p:ext uri="{BB962C8B-B14F-4D97-AF65-F5344CB8AC3E}">
        <p14:creationId xmlns:p14="http://schemas.microsoft.com/office/powerpoint/2010/main" val="1497374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4775415" cy="35051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86200"/>
            <a:ext cx="4775414" cy="29718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414" y="381000"/>
            <a:ext cx="4368585" cy="3505200"/>
          </a:xfrm>
          <a:prstGeom prst="rect">
            <a:avLst/>
          </a:prstGeom>
        </p:spPr>
      </p:pic>
      <p:sp>
        <p:nvSpPr>
          <p:cNvPr id="7" name="TextBox 6"/>
          <p:cNvSpPr txBox="1"/>
          <p:nvPr/>
        </p:nvSpPr>
        <p:spPr>
          <a:xfrm>
            <a:off x="4953000" y="4029670"/>
            <a:ext cx="4114800" cy="2308324"/>
          </a:xfrm>
          <a:prstGeom prst="rect">
            <a:avLst/>
          </a:prstGeom>
          <a:noFill/>
        </p:spPr>
        <p:txBody>
          <a:bodyPr wrap="square" rtlCol="0">
            <a:spAutoFit/>
          </a:bodyPr>
          <a:lstStyle/>
          <a:p>
            <a:pPr marL="285750" indent="-285750">
              <a:buFont typeface="Arial" pitchFamily="34" charset="0"/>
              <a:buChar char="•"/>
            </a:pPr>
            <a:r>
              <a:rPr lang="en-US" dirty="0" smtClean="0"/>
              <a:t>Red lines are fitted profiles, purple lines are perfect relations one expects. </a:t>
            </a:r>
          </a:p>
          <a:p>
            <a:pPr marL="285750" indent="-285750">
              <a:buFont typeface="Arial" pitchFamily="34" charset="0"/>
              <a:buChar char="•"/>
            </a:pPr>
            <a:r>
              <a:rPr lang="en-US" dirty="0" smtClean="0"/>
              <a:t>The distance between the red line and purple line indicates an offset of ~2 strips;</a:t>
            </a:r>
          </a:p>
          <a:p>
            <a:pPr marL="285750" indent="-285750">
              <a:buFont typeface="Arial" pitchFamily="34" charset="0"/>
              <a:buChar char="•"/>
            </a:pPr>
            <a:r>
              <a:rPr lang="en-US" dirty="0" smtClean="0"/>
              <a:t>The slopes of these fitted lines are not equal to 1, meaning that there are rotations need to be corrected.</a:t>
            </a:r>
            <a:endParaRPr lang="en-US" dirty="0"/>
          </a:p>
        </p:txBody>
      </p:sp>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Measured Positions vs. X ray Positions (in </a:t>
            </a:r>
            <a:r>
              <a:rPr lang="el-GR" sz="2200" b="1" dirty="0" smtClean="0">
                <a:solidFill>
                  <a:srgbClr val="3333FF"/>
                </a:solidFill>
              </a:rPr>
              <a:t>ϕ</a:t>
            </a:r>
            <a:r>
              <a:rPr lang="en-US" sz="2200" b="1" dirty="0" smtClean="0">
                <a:solidFill>
                  <a:srgbClr val="3333FF"/>
                </a:solidFill>
              </a:rPr>
              <a:t>,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sp>
        <p:nvSpPr>
          <p:cNvPr id="2" name="TextBox 1"/>
          <p:cNvSpPr txBox="1"/>
          <p:nvPr/>
        </p:nvSpPr>
        <p:spPr>
          <a:xfrm>
            <a:off x="762000" y="381000"/>
            <a:ext cx="1219200" cy="369332"/>
          </a:xfrm>
          <a:prstGeom prst="rect">
            <a:avLst/>
          </a:prstGeom>
          <a:noFill/>
        </p:spPr>
        <p:txBody>
          <a:bodyPr wrap="square" rtlCol="0">
            <a:spAutoFit/>
          </a:bodyPr>
          <a:lstStyle/>
          <a:p>
            <a:r>
              <a:rPr lang="en-US" dirty="0" smtClean="0">
                <a:solidFill>
                  <a:srgbClr val="FF0000"/>
                </a:solidFill>
              </a:rPr>
              <a:t>Small R</a:t>
            </a:r>
            <a:endParaRPr lang="en-US" dirty="0">
              <a:solidFill>
                <a:srgbClr val="FF0000"/>
              </a:solidFill>
            </a:endParaRPr>
          </a:p>
        </p:txBody>
      </p:sp>
      <p:sp>
        <p:nvSpPr>
          <p:cNvPr id="9" name="TextBox 8"/>
          <p:cNvSpPr txBox="1"/>
          <p:nvPr/>
        </p:nvSpPr>
        <p:spPr>
          <a:xfrm>
            <a:off x="5334000" y="381000"/>
            <a:ext cx="1219200" cy="369332"/>
          </a:xfrm>
          <a:prstGeom prst="rect">
            <a:avLst/>
          </a:prstGeom>
          <a:noFill/>
        </p:spPr>
        <p:txBody>
          <a:bodyPr wrap="square" rtlCol="0">
            <a:spAutoFit/>
          </a:bodyPr>
          <a:lstStyle/>
          <a:p>
            <a:r>
              <a:rPr lang="en-US" dirty="0" smtClean="0">
                <a:solidFill>
                  <a:srgbClr val="FF0000"/>
                </a:solidFill>
              </a:rPr>
              <a:t>Middle R</a:t>
            </a:r>
            <a:endParaRPr lang="en-US" dirty="0">
              <a:solidFill>
                <a:srgbClr val="FF0000"/>
              </a:solidFill>
            </a:endParaRPr>
          </a:p>
        </p:txBody>
      </p:sp>
      <p:sp>
        <p:nvSpPr>
          <p:cNvPr id="10" name="TextBox 9"/>
          <p:cNvSpPr txBox="1"/>
          <p:nvPr/>
        </p:nvSpPr>
        <p:spPr>
          <a:xfrm>
            <a:off x="762000" y="3821668"/>
            <a:ext cx="1219200" cy="369332"/>
          </a:xfrm>
          <a:prstGeom prst="rect">
            <a:avLst/>
          </a:prstGeom>
          <a:noFill/>
        </p:spPr>
        <p:txBody>
          <a:bodyPr wrap="square" rtlCol="0">
            <a:spAutoFit/>
          </a:bodyPr>
          <a:lstStyle/>
          <a:p>
            <a:r>
              <a:rPr lang="en-US" dirty="0" smtClean="0">
                <a:solidFill>
                  <a:srgbClr val="FF0000"/>
                </a:solidFill>
              </a:rPr>
              <a:t>Large R</a:t>
            </a:r>
            <a:endParaRPr lang="en-US" dirty="0">
              <a:solidFill>
                <a:srgbClr val="FF0000"/>
              </a:solidFill>
            </a:endParaRPr>
          </a:p>
        </p:txBody>
      </p:sp>
      <p:sp>
        <p:nvSpPr>
          <p:cNvPr id="11"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7</a:t>
            </a:fld>
            <a:endParaRPr lang="en-US" sz="2000" b="1" dirty="0"/>
          </a:p>
        </p:txBody>
      </p:sp>
    </p:spTree>
    <p:extLst>
      <p:ext uri="{BB962C8B-B14F-4D97-AF65-F5344CB8AC3E}">
        <p14:creationId xmlns:p14="http://schemas.microsoft.com/office/powerpoint/2010/main" val="3695223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5168684" cy="35051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86200"/>
            <a:ext cx="5168683" cy="2971800"/>
          </a:xfrm>
          <a:prstGeom prst="rect">
            <a:avLst/>
          </a:prstGeom>
        </p:spPr>
      </p:pic>
      <mc:AlternateContent xmlns:mc="http://schemas.openxmlformats.org/markup-compatibility/2006">
        <mc:Choice xmlns:a14="http://schemas.microsoft.com/office/drawing/2010/main" Requires="a14">
          <p:sp>
            <p:nvSpPr>
              <p:cNvPr id="7" name="TextBox 6"/>
              <p:cNvSpPr txBox="1"/>
              <p:nvPr/>
            </p:nvSpPr>
            <p:spPr>
              <a:xfrm>
                <a:off x="4800600" y="762000"/>
                <a:ext cx="4343399" cy="5656485"/>
              </a:xfrm>
              <a:prstGeom prst="rect">
                <a:avLst/>
              </a:prstGeom>
              <a:noFill/>
            </p:spPr>
            <p:txBody>
              <a:bodyPr wrap="square" rtlCol="0">
                <a:spAutoFit/>
              </a:bodyPr>
              <a:lstStyle/>
              <a:p>
                <a:pPr marL="285750" indent="-285750">
                  <a:buFont typeface="Arial" pitchFamily="34" charset="0"/>
                  <a:buChar char="•"/>
                </a:pPr>
                <a:r>
                  <a:rPr lang="en-US" sz="2000" dirty="0" smtClean="0"/>
                  <a:t>X ray position for each run is estimated.  Consider 50 um collimator and a few mm between source and drift, beam spot is estimated to be 70 um.</a:t>
                </a:r>
              </a:p>
              <a:p>
                <a:pPr marL="285750" indent="-285750">
                  <a:buFont typeface="Arial" pitchFamily="34" charset="0"/>
                  <a:buChar char="•"/>
                </a:pPr>
                <a:r>
                  <a:rPr lang="en-US" sz="2000" dirty="0" smtClean="0"/>
                  <a:t>In order to get a “track”, </a:t>
                </a:r>
                <a:r>
                  <a:rPr lang="en-US" sz="2000" dirty="0" smtClean="0">
                    <a:solidFill>
                      <a:srgbClr val="FF0000"/>
                    </a:solidFill>
                  </a:rPr>
                  <a:t>X ray position is smeared with a Gaussian function with sigma 70um/R (done in </a:t>
                </a:r>
                <a:r>
                  <a:rPr lang="el-GR" sz="2000" dirty="0" smtClean="0">
                    <a:solidFill>
                      <a:srgbClr val="FF0000"/>
                    </a:solidFill>
                  </a:rPr>
                  <a:t>ϕ</a:t>
                </a:r>
                <a:r>
                  <a:rPr lang="en-US" sz="2000" dirty="0" smtClean="0">
                    <a:solidFill>
                      <a:srgbClr val="FF0000"/>
                    </a:solidFill>
                  </a:rPr>
                  <a:t> coordinate)</a:t>
                </a:r>
                <a:r>
                  <a:rPr lang="en-US" sz="2000" dirty="0" smtClean="0"/>
                  <a:t>. </a:t>
                </a:r>
              </a:p>
              <a:p>
                <a:pPr marL="285750" indent="-285750">
                  <a:buFont typeface="Arial" pitchFamily="34" charset="0"/>
                  <a:buChar char="•"/>
                </a:pPr>
                <a:r>
                  <a:rPr lang="en-US" sz="2000" dirty="0" smtClean="0"/>
                  <a:t>Then residual can be calculated as usual from </a:t>
                </a:r>
                <a14:m>
                  <m:oMath xmlns:m="http://schemas.openxmlformats.org/officeDocument/2006/math">
                    <m:sSub>
                      <m:sSubPr>
                        <m:ctrlPr>
                          <a:rPr lang="en-US" sz="2000" i="1" smtClean="0">
                            <a:latin typeface="Cambria Math"/>
                          </a:rPr>
                        </m:ctrlPr>
                      </m:sSubPr>
                      <m:e>
                        <m:r>
                          <a:rPr lang="en-US" sz="2000" i="1" smtClean="0">
                            <a:latin typeface="Cambria Math"/>
                            <a:ea typeface="Cambria Math"/>
                          </a:rPr>
                          <m:t>𝜑</m:t>
                        </m:r>
                      </m:e>
                      <m:sub>
                        <m:r>
                          <a:rPr lang="en-US" sz="2000" b="0" i="1" smtClean="0">
                            <a:latin typeface="Cambria Math"/>
                          </a:rPr>
                          <m:t>𝑟𝑒𝑐</m:t>
                        </m:r>
                      </m:sub>
                    </m:sSub>
                    <m:r>
                      <a:rPr lang="en-US" sz="2000" b="0" i="1" smtClean="0">
                        <a:latin typeface="Cambria Math"/>
                      </a:rPr>
                      <m:t>−</m:t>
                    </m:r>
                    <m:sSub>
                      <m:sSubPr>
                        <m:ctrlPr>
                          <a:rPr lang="en-US" sz="2000" b="0" i="1" smtClean="0">
                            <a:latin typeface="Cambria Math"/>
                          </a:rPr>
                        </m:ctrlPr>
                      </m:sSubPr>
                      <m:e>
                        <m:r>
                          <a:rPr lang="en-US" sz="2000" b="0" i="1" smtClean="0">
                            <a:latin typeface="Cambria Math"/>
                            <a:ea typeface="Cambria Math"/>
                          </a:rPr>
                          <m:t>𝜑</m:t>
                        </m:r>
                      </m:e>
                      <m:sub>
                        <m:r>
                          <a:rPr lang="en-US" sz="2000" b="0" i="1" smtClean="0">
                            <a:latin typeface="Cambria Math"/>
                          </a:rPr>
                          <m:t>𝑥𝑟𝑎𝑦</m:t>
                        </m:r>
                      </m:sub>
                    </m:sSub>
                  </m:oMath>
                </a14:m>
                <a:r>
                  <a:rPr lang="en-US" sz="2000" dirty="0" smtClean="0"/>
                  <a:t>.</a:t>
                </a:r>
              </a:p>
              <a:p>
                <a:pPr marL="285750" indent="-285750">
                  <a:buFont typeface="Arial" pitchFamily="34" charset="0"/>
                  <a:buChar char="•"/>
                </a:pPr>
                <a:r>
                  <a:rPr lang="en-US" sz="2000" dirty="0" smtClean="0"/>
                  <a:t>Mean residual can be tuned to 0 by proper alignment. But the point here is that mean residual vs. X ray position shows the “radial” zigzag structure.</a:t>
                </a:r>
              </a:p>
              <a:p>
                <a:pPr marL="285750" indent="-285750">
                  <a:buFont typeface="Arial" pitchFamily="34" charset="0"/>
                  <a:buChar char="•"/>
                </a:pPr>
                <a:r>
                  <a:rPr lang="en-US" sz="2000" dirty="0" smtClean="0"/>
                  <a:t>Also, residual widths are shown on the bottom.</a:t>
                </a:r>
                <a:endParaRPr lang="en-US" sz="2000" dirty="0"/>
              </a:p>
            </p:txBody>
          </p:sp>
        </mc:Choice>
        <mc:Fallback>
          <p:sp>
            <p:nvSpPr>
              <p:cNvPr id="7" name="TextBox 6"/>
              <p:cNvSpPr txBox="1">
                <a:spLocks noRot="1" noChangeAspect="1" noMove="1" noResize="1" noEditPoints="1" noAdjustHandles="1" noChangeArrowheads="1" noChangeShapeType="1" noTextEdit="1"/>
              </p:cNvSpPr>
              <p:nvPr/>
            </p:nvSpPr>
            <p:spPr>
              <a:xfrm>
                <a:off x="4800600" y="762000"/>
                <a:ext cx="4343399" cy="5656485"/>
              </a:xfrm>
              <a:prstGeom prst="rect">
                <a:avLst/>
              </a:prstGeom>
              <a:blipFill rotWithShape="1">
                <a:blip r:embed="rId4"/>
                <a:stretch>
                  <a:fillRect l="-1264" t="-539" r="-1966" b="-970"/>
                </a:stretch>
              </a:blipFill>
            </p:spPr>
            <p:txBody>
              <a:bodyPr/>
              <a:lstStyle/>
              <a:p>
                <a:r>
                  <a:rPr lang="en-US">
                    <a:noFill/>
                  </a:rPr>
                  <a:t> </a:t>
                </a:r>
              </a:p>
            </p:txBody>
          </p:sp>
        </mc:Fallback>
      </mc:AlternateContent>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Mean and Sigma of </a:t>
            </a:r>
            <a:r>
              <a:rPr lang="en-US" sz="2200" b="1" dirty="0" smtClean="0">
                <a:solidFill>
                  <a:srgbClr val="3333FF"/>
                </a:solidFill>
              </a:rPr>
              <a:t>Residual (</a:t>
            </a:r>
            <a:r>
              <a:rPr lang="en-US" sz="2200" b="1" dirty="0" smtClean="0">
                <a:solidFill>
                  <a:srgbClr val="FF0000"/>
                </a:solidFill>
              </a:rPr>
              <a:t>=Centroid-</a:t>
            </a:r>
            <a:r>
              <a:rPr lang="en-US" sz="2200" b="1" dirty="0" err="1" smtClean="0">
                <a:solidFill>
                  <a:srgbClr val="FF0000"/>
                </a:solidFill>
              </a:rPr>
              <a:t>xRayPos</a:t>
            </a:r>
            <a:r>
              <a:rPr lang="en-US" sz="2200" b="1" dirty="0" smtClean="0">
                <a:solidFill>
                  <a:srgbClr val="3333FF"/>
                </a:solidFill>
              </a:rPr>
              <a:t>) </a:t>
            </a:r>
            <a:r>
              <a:rPr lang="en-US" sz="2200" b="1" dirty="0" smtClean="0">
                <a:solidFill>
                  <a:srgbClr val="3333FF"/>
                </a:solidFill>
              </a:rPr>
              <a:t>D</a:t>
            </a:r>
            <a:r>
              <a:rPr lang="en-US" sz="2200" b="1" dirty="0" smtClean="0">
                <a:solidFill>
                  <a:srgbClr val="3333FF"/>
                </a:solidFill>
              </a:rPr>
              <a:t>istributions </a:t>
            </a:r>
            <a:br>
              <a:rPr lang="en-US" sz="2200" b="1" dirty="0" smtClean="0">
                <a:solidFill>
                  <a:srgbClr val="3333FF"/>
                </a:solidFill>
              </a:rPr>
            </a:br>
            <a:r>
              <a:rPr lang="en-US" sz="2200" b="1" dirty="0" smtClean="0">
                <a:solidFill>
                  <a:srgbClr val="3333FF"/>
                </a:solidFill>
              </a:rPr>
              <a:t>(in </a:t>
            </a:r>
            <a:r>
              <a:rPr lang="el-GR" sz="2200" b="1" dirty="0" smtClean="0">
                <a:solidFill>
                  <a:srgbClr val="3333FF"/>
                </a:solidFill>
              </a:rPr>
              <a:t>ϕ</a:t>
            </a:r>
            <a:r>
              <a:rPr lang="en-US" sz="2200" b="1" dirty="0" smtClean="0">
                <a:solidFill>
                  <a:srgbClr val="3333FF"/>
                </a:solidFill>
              </a:rPr>
              <a:t> coordinate,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sp>
        <p:nvSpPr>
          <p:cNvPr id="9"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8</a:t>
            </a:fld>
            <a:endParaRPr lang="en-US" sz="2000" b="1" dirty="0"/>
          </a:p>
        </p:txBody>
      </p:sp>
    </p:spTree>
    <p:extLst>
      <p:ext uri="{BB962C8B-B14F-4D97-AF65-F5344CB8AC3E}">
        <p14:creationId xmlns:p14="http://schemas.microsoft.com/office/powerpoint/2010/main" val="992850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33400"/>
            <a:ext cx="4775415" cy="33527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86200"/>
            <a:ext cx="4775414" cy="2971800"/>
          </a:xfrm>
          <a:prstGeom prst="rect">
            <a:avLst/>
          </a:prstGeom>
        </p:spPr>
      </p:pic>
      <p:sp>
        <p:nvSpPr>
          <p:cNvPr id="8" name="Title 1"/>
          <p:cNvSpPr>
            <a:spLocks noGrp="1"/>
          </p:cNvSpPr>
          <p:nvPr>
            <p:ph type="title"/>
          </p:nvPr>
        </p:nvSpPr>
        <p:spPr>
          <a:xfrm>
            <a:off x="457200" y="0"/>
            <a:ext cx="8229600" cy="533400"/>
          </a:xfrm>
        </p:spPr>
        <p:txBody>
          <a:bodyPr>
            <a:noAutofit/>
          </a:bodyPr>
          <a:lstStyle/>
          <a:p>
            <a:r>
              <a:rPr lang="en-US" sz="2200" b="1" dirty="0" smtClean="0">
                <a:solidFill>
                  <a:srgbClr val="3333FF"/>
                </a:solidFill>
              </a:rPr>
              <a:t>Residual vs. X ray pos. (in </a:t>
            </a:r>
            <a:r>
              <a:rPr lang="el-GR" sz="2200" b="1" dirty="0" smtClean="0">
                <a:solidFill>
                  <a:srgbClr val="3333FF"/>
                </a:solidFill>
              </a:rPr>
              <a:t>ϕ</a:t>
            </a:r>
            <a:r>
              <a:rPr lang="en-US" sz="2200" b="1" dirty="0" smtClean="0">
                <a:solidFill>
                  <a:srgbClr val="3333FF"/>
                </a:solidFill>
              </a:rPr>
              <a:t> coordinate, ZZ30, </a:t>
            </a:r>
            <a:r>
              <a:rPr lang="en-US" sz="2200" b="1" dirty="0" err="1" smtClean="0">
                <a:solidFill>
                  <a:srgbClr val="3333FF"/>
                </a:solidFill>
              </a:rPr>
              <a:t>clusterMult</a:t>
            </a:r>
            <a:r>
              <a:rPr lang="en-US" sz="2200" b="1" dirty="0" smtClean="0">
                <a:solidFill>
                  <a:srgbClr val="3333FF"/>
                </a:solidFill>
              </a:rPr>
              <a:t>=1)</a:t>
            </a:r>
            <a:endParaRPr lang="en-US" sz="2200" b="1" dirty="0">
              <a:solidFill>
                <a:srgbClr val="3333FF"/>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414" y="533400"/>
            <a:ext cx="4368585" cy="3352800"/>
          </a:xfrm>
          <a:prstGeom prst="rect">
            <a:avLst/>
          </a:prstGeom>
        </p:spPr>
      </p:pic>
      <p:sp>
        <p:nvSpPr>
          <p:cNvPr id="3" name="TextBox 2"/>
          <p:cNvSpPr txBox="1"/>
          <p:nvPr/>
        </p:nvSpPr>
        <p:spPr>
          <a:xfrm>
            <a:off x="609600" y="533400"/>
            <a:ext cx="914400" cy="369332"/>
          </a:xfrm>
          <a:prstGeom prst="rect">
            <a:avLst/>
          </a:prstGeom>
          <a:noFill/>
        </p:spPr>
        <p:txBody>
          <a:bodyPr wrap="square" rtlCol="0">
            <a:spAutoFit/>
          </a:bodyPr>
          <a:lstStyle/>
          <a:p>
            <a:r>
              <a:rPr lang="en-US" dirty="0" smtClean="0">
                <a:solidFill>
                  <a:srgbClr val="FF0000"/>
                </a:solidFill>
              </a:rPr>
              <a:t>Small R</a:t>
            </a:r>
            <a:endParaRPr lang="en-US" dirty="0">
              <a:solidFill>
                <a:srgbClr val="FF0000"/>
              </a:solidFill>
            </a:endParaRPr>
          </a:p>
        </p:txBody>
      </p:sp>
      <p:sp>
        <p:nvSpPr>
          <p:cNvPr id="9" name="TextBox 8"/>
          <p:cNvSpPr txBox="1"/>
          <p:nvPr/>
        </p:nvSpPr>
        <p:spPr>
          <a:xfrm>
            <a:off x="5257800" y="577755"/>
            <a:ext cx="1143000" cy="369332"/>
          </a:xfrm>
          <a:prstGeom prst="rect">
            <a:avLst/>
          </a:prstGeom>
          <a:noFill/>
        </p:spPr>
        <p:txBody>
          <a:bodyPr wrap="square" rtlCol="0">
            <a:spAutoFit/>
          </a:bodyPr>
          <a:lstStyle/>
          <a:p>
            <a:r>
              <a:rPr lang="en-US" dirty="0" smtClean="0">
                <a:solidFill>
                  <a:srgbClr val="FF0000"/>
                </a:solidFill>
              </a:rPr>
              <a:t>Middle R</a:t>
            </a:r>
            <a:endParaRPr lang="en-US" dirty="0">
              <a:solidFill>
                <a:srgbClr val="FF0000"/>
              </a:solidFill>
            </a:endParaRPr>
          </a:p>
        </p:txBody>
      </p:sp>
      <p:sp>
        <p:nvSpPr>
          <p:cNvPr id="10" name="TextBox 9"/>
          <p:cNvSpPr txBox="1"/>
          <p:nvPr/>
        </p:nvSpPr>
        <p:spPr>
          <a:xfrm>
            <a:off x="609600" y="3821668"/>
            <a:ext cx="914400" cy="369332"/>
          </a:xfrm>
          <a:prstGeom prst="rect">
            <a:avLst/>
          </a:prstGeom>
          <a:noFill/>
        </p:spPr>
        <p:txBody>
          <a:bodyPr wrap="square" rtlCol="0">
            <a:spAutoFit/>
          </a:bodyPr>
          <a:lstStyle/>
          <a:p>
            <a:r>
              <a:rPr lang="en-US" dirty="0" smtClean="0">
                <a:solidFill>
                  <a:srgbClr val="FF0000"/>
                </a:solidFill>
              </a:rPr>
              <a:t>Large R</a:t>
            </a:r>
            <a:endParaRPr lang="en-US" dirty="0">
              <a:solidFill>
                <a:srgbClr val="FF0000"/>
              </a:solidFill>
            </a:endParaRPr>
          </a:p>
        </p:txBody>
      </p:sp>
      <p:sp>
        <p:nvSpPr>
          <p:cNvPr id="11" name="Slide Number Placeholder 2"/>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9</a:t>
            </a:fld>
            <a:endParaRPr lang="en-US" sz="2000" b="1" dirty="0"/>
          </a:p>
        </p:txBody>
      </p:sp>
    </p:spTree>
    <p:extLst>
      <p:ext uri="{BB962C8B-B14F-4D97-AF65-F5344CB8AC3E}">
        <p14:creationId xmlns:p14="http://schemas.microsoft.com/office/powerpoint/2010/main" val="28841744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25412</TotalTime>
  <Words>837</Words>
  <Application>Microsoft Office PowerPoint</Application>
  <PresentationFormat>On-screen Show (4:3)</PresentationFormat>
  <Paragraphs>102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Scan of GEMs with FIT 10cm radial zigzag readout boards at BNL</vt:lpstr>
      <vt:lpstr>Setup</vt:lpstr>
      <vt:lpstr>PowerPoint Presentation</vt:lpstr>
      <vt:lpstr>Fraction of cluster multiplicity = 1 events (ZZ_30). Most of runs have &lt;20% of clusterMult=1 events.</vt:lpstr>
      <vt:lpstr>Example of some raw signals  (after threshold cut, ZZ30_smallR_run80007, clusterMult=1)</vt:lpstr>
      <vt:lpstr>Mean and Sigma of Position Distributions (ZZ30, clusterMult=1)</vt:lpstr>
      <vt:lpstr>Measured Positions vs. X ray Positions (in ϕ, ZZ30, clusterMult=1)</vt:lpstr>
      <vt:lpstr>Mean and Sigma of Residual (=Centroid-xRayPos) Distributions  (in ϕ coordinate, ZZ30, clusterMult=1)</vt:lpstr>
      <vt:lpstr>Residual vs. X ray pos. (in ϕ coordinate, ZZ30, clusterMult=1)</vt:lpstr>
      <vt:lpstr>Residual vs. η. (correction function, ZZ30, clusterMult=1)</vt:lpstr>
      <vt:lpstr>Residual vs. η. (correction function fitted, ZZ30, clusterMult=1)</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Scan of GEMs with FIT 10cm radial zigzag readout boards at BNL</dc:title>
  <dc:creator>hepA</dc:creator>
  <cp:lastModifiedBy>hepA</cp:lastModifiedBy>
  <cp:revision>234</cp:revision>
  <dcterms:created xsi:type="dcterms:W3CDTF">2006-08-16T00:00:00Z</dcterms:created>
  <dcterms:modified xsi:type="dcterms:W3CDTF">2015-08-31T14:29:53Z</dcterms:modified>
</cp:coreProperties>
</file>